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ppt/slides/slide69.xml" ContentType="application/vnd.openxmlformats-officedocument.presentationml.slide+xml"/>
  <Override PartName="/ppt/slides/slide25.xml" ContentType="application/vnd.openxmlformats-officedocument.presentationml.slide+xml"/>
  <Override PartName="/ppt/slides/slide18.xml" ContentType="application/vnd.openxmlformats-officedocument.presentationml.slide+xml"/>
  <Override PartName="/docProps/core.xml" ContentType="application/vnd.openxmlformats-package.core-properties+xml"/>
  <Override PartName="/ppt/slides/slide33.xml" ContentType="application/vnd.openxmlformats-officedocument.presentationml.slide+xml"/>
  <Override PartName="/ppt/slides/slide24.xml" ContentType="application/vnd.openxmlformats-officedocument.presentationml.slide+xml"/>
  <Override PartName="/ppt/slides/slide21.xml" ContentType="application/vnd.openxmlformats-officedocument.presentationml.slide+xml"/>
  <Override PartName="/ppt/slides/slide39.xml" ContentType="application/vnd.openxmlformats-officedocument.presentationml.slide+xml"/>
  <Override PartName="/ppt/slides/slide5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s/slide44.xml" ContentType="application/vnd.openxmlformats-officedocument.presentationml.slide+xml"/>
  <Override PartName="/ppt/presentation.xml" ContentType="application/vnd.openxmlformats-officedocument.presentationml.presentation.main+xml"/>
  <Override PartName="/ppt/slides/slide57.xml" ContentType="application/vnd.openxmlformats-officedocument.presentationml.slide+xml"/>
  <Override PartName="/ppt/slides/slide51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s/slide17.xml" ContentType="application/vnd.openxmlformats-officedocument.presentationml.slide+xml"/>
  <Override PartName="/ppt/slides/slide4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58.xml" ContentType="application/vnd.openxmlformats-officedocument.presentationml.slide+xml"/>
  <Override PartName="/ppt/slides/slide40.xml" ContentType="application/vnd.openxmlformats-officedocument.presentationml.slide+xml"/>
  <Override PartName="/ppt/slides/slide37.xml" ContentType="application/vnd.openxmlformats-officedocument.presentationml.slide+xml"/>
  <Override PartName="/ppt/slides/slide7.xml" ContentType="application/vnd.openxmlformats-officedocument.presentationml.slide+xml"/>
  <Override PartName="/ppt/slides/slide65.xml" ContentType="application/vnd.openxmlformats-officedocument.presentationml.slide+xml"/>
  <Override PartName="/ppt/slides/slide1.xml" ContentType="application/vnd.openxmlformats-officedocument.presentationml.slide+xml"/>
  <Override PartName="/ppt/slides/slide63.xml" ContentType="application/vnd.openxmlformats-officedocument.presentationml.slide+xml"/>
  <Override PartName="/ppt/slides/slide62.xml" ContentType="application/vnd.openxmlformats-officedocument.presentationml.slide+xml"/>
  <Override PartName="/ppt/slides/slide27.xml" ContentType="application/vnd.openxmlformats-officedocument.presentationml.slide+xml"/>
  <Override PartName="/ppt/theme/theme1.xml" ContentType="application/vnd.openxmlformats-officedocument.theme+xml"/>
  <Override PartName="/ppt/slides/slide6.xml" ContentType="application/vnd.openxmlformats-officedocument.presentationml.slide+xml"/>
  <Override PartName="/ppt/slides/slide64.xml" ContentType="application/vnd.openxmlformats-officedocument.presentationml.slide+xml"/>
  <Override PartName="/ppt/slides/slide6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7.xml" ContentType="application/vnd.openxmlformats-officedocument.presentationml.slide+xml"/>
  <Override PartName="/ppt/viewProps.xml" ContentType="application/vnd.openxmlformats-officedocument.presentationml.viewProps+xml"/>
  <Override PartName="/ppt/slides/slide32.xml" ContentType="application/vnd.openxmlformats-officedocument.presentationml.slide+xml"/>
  <Override PartName="/ppt/slides/slide11.xml" ContentType="application/vnd.openxmlformats-officedocument.presentationml.slide+xml"/>
  <Override PartName="/ppt/slides/slide42.xml" ContentType="application/vnd.openxmlformats-officedocument.presentationml.slide+xml"/>
  <Override PartName="/ppt/slides/slide47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9.xml" ContentType="application/vnd.openxmlformats-officedocument.presentationml.slide+xml"/>
  <Override PartName="/ppt/slides/slide60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6.xml" ContentType="application/vnd.openxmlformats-officedocument.presentationml.slide+xml"/>
  <Override PartName="/ppt/slides/slide28.xml" ContentType="application/vnd.openxmlformats-officedocument.presentationml.slide+xml"/>
  <Override PartName="/ppt/slides/slide61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8.xml" ContentType="application/vnd.openxmlformats-officedocument.presentationml.slide+xml"/>
  <Override PartName="/ppt/slides/slide66.xml" ContentType="application/vnd.openxmlformats-officedocument.presentationml.slide+xml"/>
  <Override PartName="/ppt/slides/slide4.xml" ContentType="application/vnd.openxmlformats-officedocument.presentationml.slide+xml"/>
  <Override PartName="/ppt/slides/slide41.xml" ContentType="application/vnd.openxmlformats-officedocument.presentationml.slide+xml"/>
  <Override PartName="/ppt/slides/slide43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50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9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98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5" r:id="rId15"/>
    <p:sldId id="299" r:id="rId16"/>
    <p:sldId id="274" r:id="rId17"/>
    <p:sldId id="276" r:id="rId18"/>
    <p:sldId id="277" r:id="rId19"/>
    <p:sldId id="278" r:id="rId20"/>
    <p:sldId id="318" r:id="rId21"/>
    <p:sldId id="325" r:id="rId22"/>
    <p:sldId id="326" r:id="rId23"/>
    <p:sldId id="279" r:id="rId24"/>
    <p:sldId id="322" r:id="rId25"/>
    <p:sldId id="280" r:id="rId26"/>
    <p:sldId id="281" r:id="rId27"/>
    <p:sldId id="287" r:id="rId28"/>
    <p:sldId id="284" r:id="rId29"/>
    <p:sldId id="327" r:id="rId30"/>
    <p:sldId id="328" r:id="rId31"/>
    <p:sldId id="285" r:id="rId32"/>
    <p:sldId id="329" r:id="rId33"/>
    <p:sldId id="330" r:id="rId34"/>
    <p:sldId id="286" r:id="rId35"/>
    <p:sldId id="332" r:id="rId36"/>
    <p:sldId id="331" r:id="rId37"/>
    <p:sldId id="283" r:id="rId38"/>
    <p:sldId id="321" r:id="rId39"/>
    <p:sldId id="288" r:id="rId40"/>
    <p:sldId id="319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300" r:id="rId51"/>
    <p:sldId id="301" r:id="rId52"/>
    <p:sldId id="302" r:id="rId53"/>
    <p:sldId id="303" r:id="rId54"/>
    <p:sldId id="323" r:id="rId55"/>
    <p:sldId id="304" r:id="rId56"/>
    <p:sldId id="305" r:id="rId57"/>
    <p:sldId id="306" r:id="rId58"/>
    <p:sldId id="307" r:id="rId59"/>
    <p:sldId id="308" r:id="rId60"/>
    <p:sldId id="312" r:id="rId61"/>
    <p:sldId id="310" r:id="rId62"/>
    <p:sldId id="311" r:id="rId63"/>
    <p:sldId id="309" r:id="rId64"/>
    <p:sldId id="313" r:id="rId65"/>
    <p:sldId id="314" r:id="rId66"/>
    <p:sldId id="315" r:id="rId67"/>
    <p:sldId id="316" r:id="rId68"/>
    <p:sldId id="317" r:id="rId69"/>
    <p:sldId id="324" r:id="rId7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>
      <p:cViewPr varScale="1">
        <p:scale>
          <a:sx n="26" d="100"/>
          <a:sy n="26" d="100"/>
        </p:scale>
        <p:origin x="62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customXml" Target="../customXml/item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customXml" Target="../customXml/item2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7/15/2026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4241" y="1158202"/>
            <a:ext cx="10572000" cy="2971051"/>
          </a:xfrm>
        </p:spPr>
        <p:txBody>
          <a:bodyPr/>
          <a:lstStyle/>
          <a:p>
            <a:r>
              <a:rPr lang="en-US" sz="8000" dirty="0"/>
              <a:t>EPE Distance Education Training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79462" y="5370583"/>
            <a:ext cx="10572000" cy="434974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/>
              <a:t>September 2021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156" y="4929447"/>
            <a:ext cx="1900843" cy="1928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1062" y="116378"/>
            <a:ext cx="60198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66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br>
              <a:rPr lang="en-US" sz="6000" dirty="0"/>
            </a:br>
            <a:r>
              <a:rPr lang="en-US" sz="6000" dirty="0"/>
              <a:t>Student Eligibility:  </a:t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3600" b="1" dirty="0"/>
              <a:t>Standard EPE eligibility</a:t>
            </a:r>
          </a:p>
          <a:p>
            <a:pPr algn="ctr"/>
            <a:r>
              <a:rPr lang="en-US" sz="3600" b="1" dirty="0"/>
              <a:t>as with any traditional EPE programming</a:t>
            </a:r>
          </a:p>
          <a:p>
            <a:pPr algn="ctr"/>
            <a:endParaRPr lang="en-US" sz="36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/>
              <a:t>At least 21 years of age or older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/>
              <a:t>Does not have a US High School Diploma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127759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br>
              <a:rPr lang="en-US" sz="6000" dirty="0"/>
            </a:br>
            <a:r>
              <a:rPr lang="en-US" sz="6000" dirty="0"/>
              <a:t>Student Eligibility:  </a:t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3600" b="1" dirty="0"/>
              <a:t>Standard EPE eligibility</a:t>
            </a:r>
          </a:p>
          <a:p>
            <a:pPr algn="ctr"/>
            <a:r>
              <a:rPr lang="en-US" sz="3600" b="1" dirty="0"/>
              <a:t>as with any traditional EPE programming</a:t>
            </a:r>
          </a:p>
          <a:p>
            <a:pPr algn="ctr"/>
            <a:endParaRPr lang="en-US" sz="36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4412311" cy="407546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Up to 3% of a programs’ accrual may be for services for adult students 21 years of age and older who </a:t>
            </a:r>
            <a:r>
              <a:rPr lang="en-US" sz="3200" b="1" u="sng" dirty="0">
                <a:solidFill>
                  <a:schemeClr val="accent1">
                    <a:lumMod val="50000"/>
                  </a:schemeClr>
                </a:solidFill>
              </a:rPr>
              <a:t>do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 have a HS Diploma or its’ equivalent but have low literacy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This is a local program decision</a:t>
            </a:r>
          </a:p>
        </p:txBody>
      </p:sp>
    </p:spTree>
    <p:extLst>
      <p:ext uri="{BB962C8B-B14F-4D97-AF65-F5344CB8AC3E}">
        <p14:creationId xmlns:p14="http://schemas.microsoft.com/office/powerpoint/2010/main" val="62159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089" y="2286000"/>
            <a:ext cx="4382521" cy="2007789"/>
          </a:xfrm>
        </p:spPr>
        <p:txBody>
          <a:bodyPr anchor="ctr"/>
          <a:lstStyle/>
          <a:p>
            <a:r>
              <a:rPr lang="en-US" sz="5400" dirty="0"/>
              <a:t>Student Eligibility: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6084916" y="798022"/>
            <a:ext cx="5985164" cy="229552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Students must reside within the service delivery area for their BOCES or school district, there are no exceptions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EPE programs may apply for a geographic waiver, this is done on the District Superintendent or Superintendent level, not on a program level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79579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6503" y="958697"/>
            <a:ext cx="10572000" cy="2971051"/>
          </a:xfrm>
        </p:spPr>
        <p:txBody>
          <a:bodyPr/>
          <a:lstStyle/>
          <a:p>
            <a:r>
              <a:rPr lang="en-US" sz="8800" dirty="0">
                <a:solidFill>
                  <a:srgbClr val="002060"/>
                </a:solidFill>
              </a:rPr>
              <a:t>Intake, Orientation, and Assessment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/>
              <a:t>For EPE funded programs approved to provide Distance Education packet programming</a:t>
            </a:r>
          </a:p>
        </p:txBody>
      </p:sp>
    </p:spTree>
    <p:extLst>
      <p:ext uri="{BB962C8B-B14F-4D97-AF65-F5344CB8AC3E}">
        <p14:creationId xmlns:p14="http://schemas.microsoft.com/office/powerpoint/2010/main" val="3089314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800" dirty="0">
                <a:solidFill>
                  <a:srgbClr val="002060"/>
                </a:solidFill>
              </a:rPr>
              <a:t>Intake</a:t>
            </a:r>
            <a:endParaRPr lang="en-US" sz="8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08" y="2180724"/>
            <a:ext cx="11775070" cy="4294891"/>
          </a:xfrm>
        </p:spPr>
        <p:txBody>
          <a:bodyPr anchor="t">
            <a:normAutofit/>
          </a:bodyPr>
          <a:lstStyle/>
          <a:p>
            <a:pPr lvl="0"/>
            <a:r>
              <a:rPr lang="en-US" sz="2400" b="1" dirty="0"/>
              <a:t>Individual Student Record Form (ISRF)</a:t>
            </a:r>
          </a:p>
          <a:p>
            <a:pPr lvl="1"/>
            <a:r>
              <a:rPr lang="en-US" sz="2000" b="1" dirty="0"/>
              <a:t>New form must be completed every new fiscal year</a:t>
            </a:r>
          </a:p>
          <a:p>
            <a:pPr lvl="1"/>
            <a:r>
              <a:rPr lang="en-US" sz="2000" b="1" dirty="0"/>
              <a:t>Student must sign the ISRF </a:t>
            </a:r>
            <a:r>
              <a:rPr lang="en-US" sz="2000" b="1" u="sng" dirty="0"/>
              <a:t>annually</a:t>
            </a:r>
            <a:r>
              <a:rPr lang="en-US" sz="2000" b="1" dirty="0"/>
              <a:t> indicating they are aware of the Employment Follow Up requirements</a:t>
            </a:r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0"/>
            <a:r>
              <a:rPr lang="en-US" sz="2400" b="1" dirty="0"/>
              <a:t>Barriers to Employment</a:t>
            </a:r>
          </a:p>
          <a:p>
            <a:pPr lvl="1"/>
            <a:r>
              <a:rPr lang="en-US" sz="2000" b="1" dirty="0"/>
              <a:t>Critical information to federal reporting for NYS </a:t>
            </a:r>
          </a:p>
          <a:p>
            <a:pPr lvl="2"/>
            <a:r>
              <a:rPr lang="en-US" sz="1600" b="1" dirty="0"/>
              <a:t>One of those barriers would lead them to distance education, not intended for every student</a:t>
            </a:r>
          </a:p>
          <a:p>
            <a:pPr marL="0" indent="0">
              <a:buNone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87032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800" dirty="0">
                <a:solidFill>
                  <a:srgbClr val="002060"/>
                </a:solidFill>
              </a:rPr>
              <a:t>Intake</a:t>
            </a:r>
            <a:endParaRPr lang="en-US" sz="8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464" y="2488295"/>
            <a:ext cx="11775070" cy="4294891"/>
          </a:xfrm>
        </p:spPr>
        <p:txBody>
          <a:bodyPr anchor="t">
            <a:normAutofit/>
          </a:bodyPr>
          <a:lstStyle/>
          <a:p>
            <a:pPr lvl="0"/>
            <a:r>
              <a:rPr lang="en-US" sz="3600" b="1" dirty="0"/>
              <a:t>AEPP EPE Distance Education Screening Tool</a:t>
            </a:r>
          </a:p>
          <a:p>
            <a:pPr lvl="0"/>
            <a:endParaRPr lang="en-US" sz="3600" b="1" dirty="0"/>
          </a:p>
          <a:p>
            <a:pPr lvl="2"/>
            <a:r>
              <a:rPr lang="en-US" sz="3000" b="1" dirty="0"/>
              <a:t>Must be signed by the student and maintained in the student’s permanent folder</a:t>
            </a:r>
          </a:p>
          <a:p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520" y="5010452"/>
            <a:ext cx="1250628" cy="147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280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800" dirty="0">
                <a:solidFill>
                  <a:srgbClr val="002060"/>
                </a:solidFill>
              </a:rPr>
              <a:t>Intake</a:t>
            </a:r>
            <a:endParaRPr lang="en-US" sz="8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010" y="2222287"/>
            <a:ext cx="11741819" cy="4294891"/>
          </a:xfrm>
        </p:spPr>
        <p:txBody>
          <a:bodyPr anchor="t">
            <a:noAutofit/>
          </a:bodyPr>
          <a:lstStyle/>
          <a:p>
            <a:pPr lvl="0"/>
            <a:r>
              <a:rPr lang="en-US" sz="2800" b="1" dirty="0"/>
              <a:t>Conversation about goals from the student’s perspective</a:t>
            </a:r>
          </a:p>
          <a:p>
            <a:pPr lvl="0"/>
            <a:endParaRPr lang="en-US" sz="2800" b="1" dirty="0"/>
          </a:p>
          <a:p>
            <a:r>
              <a:rPr lang="en-US" sz="2400" b="1" dirty="0"/>
              <a:t>Attendance policy, expectations for distance education students</a:t>
            </a:r>
          </a:p>
          <a:p>
            <a:endParaRPr lang="en-US" sz="2400" b="1" dirty="0"/>
          </a:p>
          <a:p>
            <a:r>
              <a:rPr lang="en-US" sz="2400" b="1" dirty="0"/>
              <a:t>Begin developing the Education and Employment Plan (EEP) required under EPE guideline</a:t>
            </a:r>
          </a:p>
          <a:p>
            <a:endParaRPr lang="en-US" sz="2400" b="1" dirty="0"/>
          </a:p>
          <a:p>
            <a:r>
              <a:rPr lang="en-US" sz="2400" b="1" dirty="0"/>
              <a:t>American Disabilities release form, explain to students</a:t>
            </a:r>
          </a:p>
        </p:txBody>
      </p:sp>
    </p:spTree>
    <p:extLst>
      <p:ext uri="{BB962C8B-B14F-4D97-AF65-F5344CB8AC3E}">
        <p14:creationId xmlns:p14="http://schemas.microsoft.com/office/powerpoint/2010/main" val="2151364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800" dirty="0">
                <a:solidFill>
                  <a:srgbClr val="002060"/>
                </a:solidFill>
              </a:rPr>
              <a:t>Intake</a:t>
            </a:r>
            <a:endParaRPr lang="en-US" sz="8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294891"/>
          </a:xfrm>
        </p:spPr>
        <p:txBody>
          <a:bodyPr anchor="t">
            <a:normAutofit/>
          </a:bodyPr>
          <a:lstStyle/>
          <a:p>
            <a:r>
              <a:rPr lang="en-US" sz="2600" b="1" dirty="0"/>
              <a:t>Explain Fast Track options if the program is approved to provide:</a:t>
            </a:r>
          </a:p>
          <a:p>
            <a:endParaRPr lang="en-US" sz="2800" b="1" dirty="0"/>
          </a:p>
          <a:p>
            <a:pPr lvl="2"/>
            <a:r>
              <a:rPr lang="en-US" sz="2400" b="1" dirty="0"/>
              <a:t>Fast Track GRASP Math Packets, 16 packets</a:t>
            </a:r>
          </a:p>
          <a:p>
            <a:pPr lvl="2"/>
            <a:r>
              <a:rPr lang="en-US" sz="2400" b="1" dirty="0"/>
              <a:t>Six-hour intense instruction in one subtest area</a:t>
            </a:r>
          </a:p>
          <a:p>
            <a:pPr lvl="2"/>
            <a:r>
              <a:rPr lang="en-US" sz="2400" b="1" dirty="0"/>
              <a:t>Two by Two subtest areas</a:t>
            </a:r>
          </a:p>
          <a:p>
            <a:pPr lvl="2"/>
            <a:r>
              <a:rPr lang="en-US" sz="2400" b="1" dirty="0"/>
              <a:t>Test taking skills </a:t>
            </a:r>
          </a:p>
          <a:p>
            <a:pPr lvl="2"/>
            <a:r>
              <a:rPr lang="en-US" sz="2400" b="1" dirty="0"/>
              <a:t>Computer based testing skills</a:t>
            </a:r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84741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800" dirty="0">
                <a:solidFill>
                  <a:srgbClr val="002060"/>
                </a:solidFill>
              </a:rPr>
              <a:t>Intake</a:t>
            </a:r>
            <a:endParaRPr lang="en-US" sz="8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1" y="2222287"/>
            <a:ext cx="11309557" cy="4294891"/>
          </a:xfrm>
        </p:spPr>
        <p:txBody>
          <a:bodyPr anchor="t">
            <a:normAutofit lnSpcReduction="10000"/>
          </a:bodyPr>
          <a:lstStyle/>
          <a:p>
            <a:r>
              <a:rPr lang="en-US" sz="2600" b="1" dirty="0"/>
              <a:t>Record all time spent during the intake process</a:t>
            </a:r>
          </a:p>
          <a:p>
            <a:pPr lvl="1"/>
            <a:r>
              <a:rPr lang="en-US" sz="2200" b="1" dirty="0"/>
              <a:t>Can be individual or in group setting</a:t>
            </a:r>
          </a:p>
          <a:p>
            <a:pPr lvl="1"/>
            <a:endParaRPr lang="en-US" sz="2200" b="1" dirty="0"/>
          </a:p>
          <a:p>
            <a:pPr lvl="1"/>
            <a:r>
              <a:rPr lang="en-US" sz="2200" b="1" dirty="0"/>
              <a:t>Recording all the time spent is important for two reasons: 1. the contact hours are reimbursable under EPE funding and 2. the contact hours indicate the time you spent supporting the students which is required under EPE funding</a:t>
            </a:r>
          </a:p>
          <a:p>
            <a:pPr lvl="1"/>
            <a:endParaRPr lang="en-US" sz="2200" b="1" dirty="0"/>
          </a:p>
          <a:p>
            <a:pPr lvl="1"/>
            <a:r>
              <a:rPr lang="en-US" sz="2200" b="1" dirty="0"/>
              <a:t>You are required to provide this guidance to students</a:t>
            </a:r>
          </a:p>
          <a:p>
            <a:pPr lvl="1"/>
            <a:endParaRPr lang="en-US" sz="2200" b="1" dirty="0"/>
          </a:p>
          <a:p>
            <a:pPr lvl="1"/>
            <a:r>
              <a:rPr lang="en-US" sz="2200" b="1" dirty="0"/>
              <a:t>No contact hours recorded infers the work was not done</a:t>
            </a:r>
          </a:p>
        </p:txBody>
      </p:sp>
    </p:spTree>
    <p:extLst>
      <p:ext uri="{BB962C8B-B14F-4D97-AF65-F5344CB8AC3E}">
        <p14:creationId xmlns:p14="http://schemas.microsoft.com/office/powerpoint/2010/main" val="1951175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530315"/>
            <a:ext cx="10571998" cy="970450"/>
          </a:xfrm>
        </p:spPr>
        <p:txBody>
          <a:bodyPr/>
          <a:lstStyle/>
          <a:p>
            <a:r>
              <a:rPr lang="en-US" sz="8800" dirty="0">
                <a:solidFill>
                  <a:srgbClr val="002060"/>
                </a:solidFill>
              </a:rPr>
              <a:t>Orientation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198" y="2238912"/>
            <a:ext cx="10702729" cy="4294891"/>
          </a:xfrm>
        </p:spPr>
        <p:txBody>
          <a:bodyPr anchor="t">
            <a:normAutofit fontScale="92500" lnSpcReduction="20000"/>
          </a:bodyPr>
          <a:lstStyle/>
          <a:p>
            <a:r>
              <a:rPr lang="en-US" sz="2800" b="1" dirty="0"/>
              <a:t>Student must commit to studying at home</a:t>
            </a:r>
          </a:p>
          <a:p>
            <a:endParaRPr lang="en-US" sz="2800" b="1" dirty="0"/>
          </a:p>
          <a:p>
            <a:r>
              <a:rPr lang="en-US" sz="2800" b="1" dirty="0"/>
              <a:t>Must sign AEPP EPE Distance Education Student Agreement</a:t>
            </a:r>
          </a:p>
          <a:p>
            <a:endParaRPr lang="en-US" sz="2800" b="1" dirty="0"/>
          </a:p>
          <a:p>
            <a:r>
              <a:rPr lang="en-US" sz="2800" b="1" dirty="0"/>
              <a:t>Must agree to Post-testing in person</a:t>
            </a:r>
          </a:p>
          <a:p>
            <a:endParaRPr lang="en-US" sz="2800" b="1" dirty="0"/>
          </a:p>
          <a:p>
            <a:r>
              <a:rPr lang="en-US" sz="2800" b="1" dirty="0"/>
              <a:t>HSE readiness testing in person when/if applicable</a:t>
            </a:r>
          </a:p>
          <a:p>
            <a:endParaRPr lang="en-US" sz="2800" b="1" dirty="0"/>
          </a:p>
          <a:p>
            <a:r>
              <a:rPr lang="en-US" sz="2800" b="1" dirty="0"/>
              <a:t>Being accountable for his/her own time</a:t>
            </a:r>
          </a:p>
        </p:txBody>
      </p:sp>
    </p:spTree>
    <p:extLst>
      <p:ext uri="{BB962C8B-B14F-4D97-AF65-F5344CB8AC3E}">
        <p14:creationId xmlns:p14="http://schemas.microsoft.com/office/powerpoint/2010/main" val="3627531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629" y="2918144"/>
            <a:ext cx="10561418" cy="1468800"/>
          </a:xfrm>
        </p:spPr>
        <p:txBody>
          <a:bodyPr/>
          <a:lstStyle/>
          <a:p>
            <a:pPr algn="ctr"/>
            <a:r>
              <a:rPr lang="en-US" sz="6000" dirty="0"/>
              <a:t>Let’s begin by reviewing NYS EPE policy for Distance Education Programming</a:t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120" y="5331078"/>
            <a:ext cx="10561418" cy="433955"/>
          </a:xfrm>
        </p:spPr>
        <p:txBody>
          <a:bodyPr/>
          <a:lstStyle/>
          <a:p>
            <a:pPr algn="ctr"/>
            <a:r>
              <a:rPr lang="en-US" sz="7200" b="1" dirty="0"/>
              <a:t>GRASP      SMART      ESL</a:t>
            </a:r>
          </a:p>
        </p:txBody>
      </p:sp>
    </p:spTree>
    <p:extLst>
      <p:ext uri="{BB962C8B-B14F-4D97-AF65-F5344CB8AC3E}">
        <p14:creationId xmlns:p14="http://schemas.microsoft.com/office/powerpoint/2010/main" val="1955086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8000" dirty="0">
                <a:solidFill>
                  <a:srgbClr val="002060"/>
                </a:solidFill>
              </a:rPr>
              <a:t>Student Agreement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014" y="2255538"/>
            <a:ext cx="9547260" cy="4294891"/>
          </a:xfrm>
        </p:spPr>
        <p:txBody>
          <a:bodyPr anchor="t">
            <a:normAutofit/>
          </a:bodyPr>
          <a:lstStyle/>
          <a:p>
            <a:r>
              <a:rPr lang="en-US" sz="2600" b="1" dirty="0"/>
              <a:t>Student Agreement is a fillable form</a:t>
            </a:r>
          </a:p>
          <a:p>
            <a:endParaRPr lang="en-US" sz="2600" b="1" dirty="0"/>
          </a:p>
          <a:p>
            <a:r>
              <a:rPr lang="en-US" sz="2600" b="1" dirty="0"/>
              <a:t>Must be signed by the student before recording the first packet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520" y="5010452"/>
            <a:ext cx="1250628" cy="147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99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8000" dirty="0">
                <a:solidFill>
                  <a:srgbClr val="002060"/>
                </a:solidFill>
              </a:rPr>
              <a:t>Student Agreement</a:t>
            </a:r>
            <a:endParaRPr lang="en-US" sz="8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087" y="1417638"/>
            <a:ext cx="5926975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163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8000" dirty="0">
                <a:solidFill>
                  <a:srgbClr val="002060"/>
                </a:solidFill>
              </a:rPr>
              <a:t>Student Agreement</a:t>
            </a:r>
            <a:endParaRPr lang="en-US" sz="8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837" y="1417638"/>
            <a:ext cx="6599352" cy="536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73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b="1" dirty="0"/>
              <a:t>SMART or GRASP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TABE 11/12 in both Math and Reading (the lower score determines the students’ NRS level) </a:t>
            </a:r>
          </a:p>
          <a:p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3200" b="1" dirty="0"/>
              <a:t>ESL Distance Education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/>
            <a:endParaRPr lang="en-US" sz="3600" b="1" dirty="0">
              <a:solidFill>
                <a:srgbClr val="002060"/>
              </a:solidFill>
            </a:endParaRPr>
          </a:p>
          <a:p>
            <a:pPr lvl="0"/>
            <a:r>
              <a:rPr lang="en-US" sz="3600" b="1" dirty="0">
                <a:solidFill>
                  <a:srgbClr val="002060"/>
                </a:solidFill>
              </a:rPr>
              <a:t>BEST Plus 2.0 </a:t>
            </a:r>
          </a:p>
          <a:p>
            <a:pPr lvl="0"/>
            <a:r>
              <a:rPr lang="en-US" sz="3600" b="1" dirty="0">
                <a:solidFill>
                  <a:srgbClr val="002060"/>
                </a:solidFill>
              </a:rPr>
              <a:t>BEST Literacy 1.0</a:t>
            </a:r>
          </a:p>
          <a:p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4728" y="555252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8800" dirty="0">
                <a:solidFill>
                  <a:srgbClr val="002060"/>
                </a:solidFill>
              </a:rPr>
              <a:t>Assessment</a:t>
            </a:r>
          </a:p>
        </p:txBody>
      </p:sp>
    </p:spTree>
    <p:extLst>
      <p:ext uri="{BB962C8B-B14F-4D97-AF65-F5344CB8AC3E}">
        <p14:creationId xmlns:p14="http://schemas.microsoft.com/office/powerpoint/2010/main" val="39320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b="1" dirty="0"/>
              <a:t>SMART or GRASP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11147286" cy="310991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If a student has already passed the HSE Math Subtest, they may not TABE test in Math</a:t>
            </a:r>
          </a:p>
          <a:p>
            <a:r>
              <a:rPr lang="en-US" sz="3600" b="1" dirty="0">
                <a:solidFill>
                  <a:srgbClr val="002060"/>
                </a:solidFill>
              </a:rPr>
              <a:t>The program will decide if a student in this position is tested in Math</a:t>
            </a:r>
          </a:p>
          <a:p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4728" y="555252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8800" dirty="0">
                <a:solidFill>
                  <a:srgbClr val="002060"/>
                </a:solidFill>
              </a:rPr>
              <a:t>Assessment</a:t>
            </a:r>
          </a:p>
        </p:txBody>
      </p:sp>
    </p:spTree>
    <p:extLst>
      <p:ext uri="{BB962C8B-B14F-4D97-AF65-F5344CB8AC3E}">
        <p14:creationId xmlns:p14="http://schemas.microsoft.com/office/powerpoint/2010/main" val="4070281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429" y="1920618"/>
            <a:ext cx="10561418" cy="1468800"/>
          </a:xfrm>
        </p:spPr>
        <p:txBody>
          <a:bodyPr/>
          <a:lstStyle/>
          <a:p>
            <a:pPr algn="ctr"/>
            <a:r>
              <a:rPr lang="en-US" sz="8000" dirty="0">
                <a:solidFill>
                  <a:srgbClr val="002060"/>
                </a:solidFill>
              </a:rPr>
              <a:t>Construction of the </a:t>
            </a:r>
            <a:br>
              <a:rPr lang="en-US" sz="8000" dirty="0">
                <a:solidFill>
                  <a:srgbClr val="002060"/>
                </a:solidFill>
              </a:rPr>
            </a:br>
            <a:r>
              <a:rPr lang="en-US" sz="8000" dirty="0">
                <a:solidFill>
                  <a:srgbClr val="002060"/>
                </a:solidFill>
              </a:rPr>
              <a:t>Two Week Packets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3600" b="1" dirty="0"/>
              <a:t>Responsibility of the </a:t>
            </a:r>
          </a:p>
          <a:p>
            <a:pPr algn="ctr"/>
            <a:r>
              <a:rPr lang="en-US" sz="3600" b="1" dirty="0"/>
              <a:t>Distance Education Teacher </a:t>
            </a:r>
          </a:p>
        </p:txBody>
      </p:sp>
    </p:spTree>
    <p:extLst>
      <p:ext uri="{BB962C8B-B14F-4D97-AF65-F5344CB8AC3E}">
        <p14:creationId xmlns:p14="http://schemas.microsoft.com/office/powerpoint/2010/main" val="5771806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3600" dirty="0">
                <a:solidFill>
                  <a:srgbClr val="002060"/>
                </a:solidFill>
              </a:rPr>
              <a:t>Required Documents: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7189509" cy="5414963"/>
          </a:xfrm>
        </p:spPr>
        <p:txBody>
          <a:bodyPr anchor="t">
            <a:noAutofit/>
          </a:bodyPr>
          <a:lstStyle/>
          <a:p>
            <a:pPr marL="0" lvl="0" indent="0">
              <a:buNone/>
            </a:pPr>
            <a:r>
              <a:rPr lang="en-US" sz="3200" b="1" u="sng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Packets may contain any combination of:</a:t>
            </a:r>
          </a:p>
          <a:p>
            <a:pPr lvl="0"/>
            <a:r>
              <a:rPr lang="en-US" sz="2400" b="1" dirty="0"/>
              <a:t>Math assignments</a:t>
            </a:r>
          </a:p>
          <a:p>
            <a:pPr lvl="0"/>
            <a:r>
              <a:rPr lang="en-US" sz="2400" b="1" dirty="0"/>
              <a:t>Science assignments</a:t>
            </a:r>
          </a:p>
          <a:p>
            <a:pPr lvl="0"/>
            <a:r>
              <a:rPr lang="en-US" sz="2400" b="1" dirty="0"/>
              <a:t>Social Studies materials and assignments</a:t>
            </a:r>
          </a:p>
          <a:p>
            <a:pPr lvl="0"/>
            <a:r>
              <a:rPr lang="en-US" sz="2400" b="1" dirty="0"/>
              <a:t>ELA: Reading</a:t>
            </a:r>
          </a:p>
          <a:p>
            <a:pPr lvl="0"/>
            <a:r>
              <a:rPr lang="en-US" sz="2400" b="1" dirty="0"/>
              <a:t>ELA: Writing </a:t>
            </a:r>
          </a:p>
          <a:p>
            <a:pPr lvl="0"/>
            <a:r>
              <a:rPr lang="en-US" sz="2400" b="1" dirty="0"/>
              <a:t>Job Readiness Training materials</a:t>
            </a:r>
          </a:p>
          <a:p>
            <a:pPr lvl="0"/>
            <a:r>
              <a:rPr lang="en-US" sz="2400" b="1" dirty="0"/>
              <a:t>Study Skills Practice</a:t>
            </a:r>
          </a:p>
          <a:p>
            <a:pPr lvl="0"/>
            <a:r>
              <a:rPr lang="en-US" sz="2400" b="1" dirty="0"/>
              <a:t>Books, novels</a:t>
            </a:r>
          </a:p>
          <a:p>
            <a:pPr lvl="0"/>
            <a:r>
              <a:rPr lang="en-US" sz="2400" b="1" dirty="0"/>
              <a:t>Consumables, worksheets, workbooks, graphic organizers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anchor="t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Student Work Time Record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Student’s Packet Assignments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758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6600" dirty="0">
                <a:solidFill>
                  <a:srgbClr val="002060"/>
                </a:solidFill>
              </a:rPr>
              <a:t>Reminder: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6247441" y="889463"/>
            <a:ext cx="5398690" cy="2295525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All assignments may be paper or electronic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If you are directing students to websites, be sure they are without cost to the student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If your program has purchased specific software, it may be used for student assignments, it is not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886148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557" y="1629673"/>
            <a:ext cx="10561418" cy="1468800"/>
          </a:xfrm>
        </p:spPr>
        <p:txBody>
          <a:bodyPr/>
          <a:lstStyle/>
          <a:p>
            <a:pPr marL="285750" lvl="0" indent="-285750" algn="ctr"/>
            <a:r>
              <a:rPr lang="en-US" sz="6600" dirty="0">
                <a:solidFill>
                  <a:srgbClr val="002060"/>
                </a:solidFill>
              </a:rPr>
              <a:t>Student Work </a:t>
            </a:r>
            <a:br>
              <a:rPr lang="en-US" sz="6600" dirty="0">
                <a:solidFill>
                  <a:srgbClr val="002060"/>
                </a:solidFill>
              </a:rPr>
            </a:br>
            <a:r>
              <a:rPr lang="en-US" sz="6600" dirty="0">
                <a:solidFill>
                  <a:srgbClr val="002060"/>
                </a:solidFill>
              </a:rPr>
              <a:t>Time Record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661" y="5118518"/>
            <a:ext cx="1250628" cy="1473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1483" y="5702531"/>
            <a:ext cx="7752109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Required in every two-week packet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54975" y="3323284"/>
            <a:ext cx="9451571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Each Program, SMART, GRASP, or ESL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</a:rPr>
              <a:t>has a customized Student Work Time Record </a:t>
            </a:r>
          </a:p>
        </p:txBody>
      </p:sp>
    </p:spTree>
    <p:extLst>
      <p:ext uri="{BB962C8B-B14F-4D97-AF65-F5344CB8AC3E}">
        <p14:creationId xmlns:p14="http://schemas.microsoft.com/office/powerpoint/2010/main" val="15348537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451" y="447188"/>
            <a:ext cx="11496501" cy="970450"/>
          </a:xfrm>
        </p:spPr>
        <p:txBody>
          <a:bodyPr/>
          <a:lstStyle/>
          <a:p>
            <a:pPr algn="ctr"/>
            <a:r>
              <a:rPr lang="en-US" sz="6600" dirty="0">
                <a:solidFill>
                  <a:srgbClr val="002060"/>
                </a:solidFill>
              </a:rPr>
              <a:t>Student Work Time Record </a:t>
            </a:r>
            <a:endParaRPr lang="en-US" sz="6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661" y="1288473"/>
            <a:ext cx="7591425" cy="556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25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54" y="522003"/>
            <a:ext cx="12033164" cy="970450"/>
          </a:xfrm>
        </p:spPr>
        <p:txBody>
          <a:bodyPr/>
          <a:lstStyle/>
          <a:p>
            <a:r>
              <a:rPr lang="en-US" sz="6000" dirty="0">
                <a:solidFill>
                  <a:srgbClr val="002060"/>
                </a:solidFill>
              </a:rPr>
              <a:t>New Policy on entrance criteria: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1980" y="2496607"/>
            <a:ext cx="5185873" cy="3638763"/>
          </a:xfrm>
        </p:spPr>
        <p:txBody>
          <a:bodyPr anchor="t"/>
          <a:lstStyle/>
          <a:p>
            <a:pPr marL="0" lvl="0" indent="0">
              <a:buNone/>
            </a:pPr>
            <a:r>
              <a:rPr lang="en-US" sz="5400" b="1" dirty="0"/>
              <a:t>GRASP</a:t>
            </a:r>
            <a:endParaRPr lang="en-US" sz="5400" dirty="0"/>
          </a:p>
          <a:p>
            <a:pPr lvl="0"/>
            <a:endParaRPr lang="en-US" dirty="0"/>
          </a:p>
          <a:p>
            <a:pPr marL="0" lvl="0" indent="0" algn="ctr">
              <a:buNone/>
            </a:pPr>
            <a:r>
              <a:rPr lang="en-US" sz="4000" dirty="0"/>
              <a:t>Giving Ready Adults a Study Program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2902" y="2222287"/>
            <a:ext cx="6483927" cy="423670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NRS Levels 4, 5, and 6</a:t>
            </a:r>
          </a:p>
          <a:p>
            <a:r>
              <a:rPr lang="en-US" sz="2400" b="1" dirty="0">
                <a:solidFill>
                  <a:srgbClr val="002060"/>
                </a:solidFill>
              </a:rPr>
              <a:t>Teacher designs two week packets so students can learn independently at home</a:t>
            </a:r>
          </a:p>
          <a:p>
            <a:r>
              <a:rPr lang="en-US" sz="2400" b="1" dirty="0">
                <a:solidFill>
                  <a:srgbClr val="002060"/>
                </a:solidFill>
              </a:rPr>
              <a:t>May or may not include online materials</a:t>
            </a:r>
          </a:p>
          <a:p>
            <a:r>
              <a:rPr lang="en-US" sz="2400" b="1" dirty="0">
                <a:solidFill>
                  <a:srgbClr val="002060"/>
                </a:solidFill>
              </a:rPr>
              <a:t>Curricula and appropriate materials are determined by the program/teacher</a:t>
            </a:r>
          </a:p>
          <a:p>
            <a:r>
              <a:rPr lang="en-US" sz="2400" b="1" dirty="0">
                <a:solidFill>
                  <a:srgbClr val="002060"/>
                </a:solidFill>
              </a:rPr>
              <a:t>Should include all subtest areas of the HSE exam</a:t>
            </a:r>
          </a:p>
        </p:txBody>
      </p:sp>
    </p:spTree>
    <p:extLst>
      <p:ext uri="{BB962C8B-B14F-4D97-AF65-F5344CB8AC3E}">
        <p14:creationId xmlns:p14="http://schemas.microsoft.com/office/powerpoint/2010/main" val="20768197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451" y="447188"/>
            <a:ext cx="11496501" cy="970450"/>
          </a:xfrm>
        </p:spPr>
        <p:txBody>
          <a:bodyPr/>
          <a:lstStyle/>
          <a:p>
            <a:pPr algn="ctr"/>
            <a:r>
              <a:rPr lang="en-US" sz="6600" dirty="0">
                <a:solidFill>
                  <a:srgbClr val="002060"/>
                </a:solidFill>
              </a:rPr>
              <a:t>Student Work Time Record </a:t>
            </a:r>
            <a:endParaRPr lang="en-US" sz="6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788" y="1330036"/>
            <a:ext cx="7400925" cy="552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266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557" y="1629673"/>
            <a:ext cx="10561418" cy="1468800"/>
          </a:xfrm>
        </p:spPr>
        <p:txBody>
          <a:bodyPr/>
          <a:lstStyle/>
          <a:p>
            <a:pPr marL="285750" lvl="0" indent="-285750" algn="ctr"/>
            <a:r>
              <a:rPr lang="en-US" sz="6600" dirty="0">
                <a:solidFill>
                  <a:srgbClr val="002060"/>
                </a:solidFill>
              </a:rPr>
              <a:t>Student  </a:t>
            </a:r>
            <a:br>
              <a:rPr lang="en-US" sz="6600" dirty="0">
                <a:solidFill>
                  <a:srgbClr val="002060"/>
                </a:solidFill>
              </a:rPr>
            </a:br>
            <a:r>
              <a:rPr lang="en-US" sz="6600" dirty="0">
                <a:solidFill>
                  <a:srgbClr val="002060"/>
                </a:solidFill>
              </a:rPr>
              <a:t>Packet Assignments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661" y="5118518"/>
            <a:ext cx="1250628" cy="1473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1483" y="5702531"/>
            <a:ext cx="7752109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Required in every two-week packet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54975" y="3323284"/>
            <a:ext cx="9451571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Each Program, SMART, GRASP, or ESL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</a:rPr>
              <a:t>has a customized Student Packet Assignments </a:t>
            </a:r>
          </a:p>
        </p:txBody>
      </p:sp>
    </p:spTree>
    <p:extLst>
      <p:ext uri="{BB962C8B-B14F-4D97-AF65-F5344CB8AC3E}">
        <p14:creationId xmlns:p14="http://schemas.microsoft.com/office/powerpoint/2010/main" val="41964266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447188"/>
            <a:ext cx="12192000" cy="970450"/>
          </a:xfrm>
        </p:spPr>
        <p:txBody>
          <a:bodyPr/>
          <a:lstStyle/>
          <a:p>
            <a:pPr algn="ctr"/>
            <a:r>
              <a:rPr lang="en-US" sz="6600" dirty="0">
                <a:solidFill>
                  <a:srgbClr val="002060"/>
                </a:solidFill>
              </a:rPr>
              <a:t>Student Packet Assignments</a:t>
            </a:r>
            <a:endParaRPr lang="en-US" sz="6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830" y="1417638"/>
            <a:ext cx="6375862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2138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447188"/>
            <a:ext cx="12192000" cy="970450"/>
          </a:xfrm>
        </p:spPr>
        <p:txBody>
          <a:bodyPr/>
          <a:lstStyle/>
          <a:p>
            <a:pPr algn="ctr"/>
            <a:r>
              <a:rPr lang="en-US" sz="6600" dirty="0">
                <a:solidFill>
                  <a:srgbClr val="002060"/>
                </a:solidFill>
              </a:rPr>
              <a:t>Student Packet Assignments</a:t>
            </a:r>
            <a:endParaRPr lang="en-US" sz="6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886" y="2910839"/>
            <a:ext cx="8842230" cy="217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0858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557" y="1629673"/>
            <a:ext cx="10561418" cy="1468800"/>
          </a:xfrm>
        </p:spPr>
        <p:txBody>
          <a:bodyPr/>
          <a:lstStyle/>
          <a:p>
            <a:pPr marL="285750" lvl="0" indent="-285750" algn="ctr"/>
            <a:r>
              <a:rPr lang="en-US" sz="6600" dirty="0">
                <a:solidFill>
                  <a:srgbClr val="002060"/>
                </a:solidFill>
              </a:rPr>
              <a:t>Teacher </a:t>
            </a:r>
            <a:br>
              <a:rPr lang="en-US" sz="6600" dirty="0">
                <a:solidFill>
                  <a:srgbClr val="002060"/>
                </a:solidFill>
              </a:rPr>
            </a:br>
            <a:r>
              <a:rPr lang="en-US" sz="6600" dirty="0">
                <a:solidFill>
                  <a:srgbClr val="002060"/>
                </a:solidFill>
              </a:rPr>
              <a:t>Assignment Monthly Log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661" y="5118518"/>
            <a:ext cx="1250628" cy="1473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4981" y="5316646"/>
            <a:ext cx="7752109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Required each month student is active in an EPE distance program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9463" y="3323284"/>
            <a:ext cx="10332720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Each Program, SMART, GRASP, or ESL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</a:rPr>
              <a:t>has a customized Teacher Assignment Monthly Log</a:t>
            </a:r>
          </a:p>
        </p:txBody>
      </p:sp>
    </p:spTree>
    <p:extLst>
      <p:ext uri="{BB962C8B-B14F-4D97-AF65-F5344CB8AC3E}">
        <p14:creationId xmlns:p14="http://schemas.microsoft.com/office/powerpoint/2010/main" val="21199469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79449"/>
            <a:ext cx="12192000" cy="970450"/>
          </a:xfrm>
        </p:spPr>
        <p:txBody>
          <a:bodyPr/>
          <a:lstStyle/>
          <a:p>
            <a:pPr algn="ctr"/>
            <a:r>
              <a:rPr lang="en-US" sz="6000" dirty="0">
                <a:solidFill>
                  <a:srgbClr val="002060"/>
                </a:solidFill>
              </a:rPr>
              <a:t>Teacher </a:t>
            </a:r>
            <a:br>
              <a:rPr lang="en-US" sz="6000" dirty="0">
                <a:solidFill>
                  <a:srgbClr val="002060"/>
                </a:solidFill>
              </a:rPr>
            </a:br>
            <a:r>
              <a:rPr lang="en-US" sz="6000" dirty="0">
                <a:solidFill>
                  <a:srgbClr val="002060"/>
                </a:solidFill>
              </a:rPr>
              <a:t>Assignment Monthly Log</a:t>
            </a:r>
            <a:endParaRPr lang="en-US" sz="6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961804"/>
            <a:ext cx="6641869" cy="468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827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79449"/>
            <a:ext cx="12192000" cy="970450"/>
          </a:xfrm>
        </p:spPr>
        <p:txBody>
          <a:bodyPr/>
          <a:lstStyle/>
          <a:p>
            <a:pPr algn="ctr"/>
            <a:r>
              <a:rPr lang="en-US" sz="6000" dirty="0">
                <a:solidFill>
                  <a:srgbClr val="002060"/>
                </a:solidFill>
              </a:rPr>
              <a:t>Teacher </a:t>
            </a:r>
            <a:br>
              <a:rPr lang="en-US" sz="6000" dirty="0">
                <a:solidFill>
                  <a:srgbClr val="002060"/>
                </a:solidFill>
              </a:rPr>
            </a:br>
            <a:r>
              <a:rPr lang="en-US" sz="6000" dirty="0">
                <a:solidFill>
                  <a:srgbClr val="002060"/>
                </a:solidFill>
              </a:rPr>
              <a:t>Assignment Monthly Log</a:t>
            </a:r>
            <a:endParaRPr lang="en-US" sz="6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328" y="2352503"/>
            <a:ext cx="6999316" cy="402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092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67" y="330810"/>
            <a:ext cx="10571998" cy="970450"/>
          </a:xfrm>
        </p:spPr>
        <p:txBody>
          <a:bodyPr anchor="ctr"/>
          <a:lstStyle/>
          <a:p>
            <a:r>
              <a:rPr lang="en-US" sz="6600" dirty="0">
                <a:solidFill>
                  <a:srgbClr val="002060"/>
                </a:solidFill>
              </a:rPr>
              <a:t>Packets can be: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131" y="2222287"/>
            <a:ext cx="11729257" cy="4569211"/>
          </a:xfrm>
        </p:spPr>
        <p:txBody>
          <a:bodyPr anchor="t">
            <a:noAutofit/>
          </a:bodyPr>
          <a:lstStyle/>
          <a:p>
            <a:pPr lvl="0"/>
            <a:r>
              <a:rPr lang="en-US" sz="2400" b="1" dirty="0"/>
              <a:t>Mailed (USPS) to the student along with a prepaid self-addressed envelope so the student can return their completed work</a:t>
            </a:r>
          </a:p>
          <a:p>
            <a:pPr lvl="0"/>
            <a:endParaRPr lang="en-US" sz="1000" b="1" dirty="0"/>
          </a:p>
          <a:p>
            <a:pPr lvl="0"/>
            <a:r>
              <a:rPr lang="en-US" sz="2400" b="1" dirty="0"/>
              <a:t>Electronic packet emailed to the student</a:t>
            </a:r>
          </a:p>
          <a:p>
            <a:pPr lvl="0"/>
            <a:endParaRPr lang="en-US" sz="1000" b="1" dirty="0"/>
          </a:p>
          <a:p>
            <a:pPr lvl="0"/>
            <a:r>
              <a:rPr lang="en-US" sz="2400" b="1" dirty="0"/>
              <a:t>Other web platforms supported by the program where students can access the two week packets</a:t>
            </a:r>
          </a:p>
          <a:p>
            <a:pPr lvl="0"/>
            <a:endParaRPr lang="en-US" sz="1000" b="1" dirty="0"/>
          </a:p>
          <a:p>
            <a:pPr lvl="0"/>
            <a:r>
              <a:rPr lang="en-US" sz="2400" b="1" dirty="0"/>
              <a:t>Make arrangements with local libraries or schools to serve as drop off/pick up locations for students to physically pick up and return completed packets</a:t>
            </a:r>
          </a:p>
          <a:p>
            <a:pPr marL="0" lvl="0" indent="0">
              <a:buNone/>
            </a:pP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0878862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67" y="330810"/>
            <a:ext cx="10571998" cy="970450"/>
          </a:xfrm>
        </p:spPr>
        <p:txBody>
          <a:bodyPr anchor="ctr"/>
          <a:lstStyle/>
          <a:p>
            <a:r>
              <a:rPr lang="en-US" sz="6600" dirty="0">
                <a:solidFill>
                  <a:srgbClr val="002060"/>
                </a:solidFill>
              </a:rPr>
              <a:t>Packets can be: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131" y="2222287"/>
            <a:ext cx="11729257" cy="4569211"/>
          </a:xfrm>
        </p:spPr>
        <p:txBody>
          <a:bodyPr anchor="t">
            <a:noAutofit/>
          </a:bodyPr>
          <a:lstStyle/>
          <a:p>
            <a:pPr lvl="0"/>
            <a:endParaRPr lang="en-US" sz="1400" b="1" dirty="0"/>
          </a:p>
          <a:p>
            <a:pPr lvl="0"/>
            <a:r>
              <a:rPr lang="en-US" sz="4000" b="1" u="sng" dirty="0"/>
              <a:t>At no time </a:t>
            </a:r>
            <a:r>
              <a:rPr lang="en-US" sz="4000" b="1" dirty="0"/>
              <a:t>can packets be created generically, they are customized to the needs of the student and must be aligned with their assessment diagnostics</a:t>
            </a:r>
          </a:p>
        </p:txBody>
      </p:sp>
    </p:spTree>
    <p:extLst>
      <p:ext uri="{BB962C8B-B14F-4D97-AF65-F5344CB8AC3E}">
        <p14:creationId xmlns:p14="http://schemas.microsoft.com/office/powerpoint/2010/main" val="37700051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863" y="347436"/>
            <a:ext cx="10571998" cy="970450"/>
          </a:xfrm>
        </p:spPr>
        <p:txBody>
          <a:bodyPr/>
          <a:lstStyle/>
          <a:p>
            <a:r>
              <a:rPr lang="en-US" sz="5400" dirty="0">
                <a:solidFill>
                  <a:srgbClr val="002060"/>
                </a:solidFill>
              </a:rPr>
              <a:t>Instructor Responsibilities: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9382" y="2222287"/>
            <a:ext cx="4563687" cy="363876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/>
              <a:t>Instructors have </a:t>
            </a:r>
            <a:r>
              <a:rPr lang="en-US" sz="4000" b="1" u="sng" dirty="0"/>
              <a:t>one hour</a:t>
            </a:r>
            <a:r>
              <a:rPr lang="en-US" sz="4000" dirty="0"/>
              <a:t> per two-week packet to accomplish: </a:t>
            </a:r>
          </a:p>
          <a:p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3068" y="1903614"/>
            <a:ext cx="7378931" cy="4954385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 marL="182880" lvl="1"/>
            <a:r>
              <a:rPr lang="en-US" sz="2400" b="1" dirty="0">
                <a:solidFill>
                  <a:srgbClr val="002060"/>
                </a:solidFill>
              </a:rPr>
              <a:t>Creating the new packet</a:t>
            </a:r>
          </a:p>
          <a:p>
            <a:pPr marL="182880" lvl="1"/>
            <a:endParaRPr lang="en-US" sz="1050" b="1" dirty="0">
              <a:solidFill>
                <a:srgbClr val="002060"/>
              </a:solidFill>
            </a:endParaRPr>
          </a:p>
          <a:p>
            <a:pPr marL="182880" lvl="1"/>
            <a:r>
              <a:rPr lang="en-US" sz="2400" b="1" dirty="0">
                <a:solidFill>
                  <a:srgbClr val="002060"/>
                </a:solidFill>
              </a:rPr>
              <a:t>Correct and assess completed, returned packet along with congenial communication with student</a:t>
            </a:r>
          </a:p>
          <a:p>
            <a:pPr marL="182880" lvl="1"/>
            <a:endParaRPr lang="en-US" sz="1050" b="1" dirty="0">
              <a:solidFill>
                <a:srgbClr val="002060"/>
              </a:solidFill>
            </a:endParaRPr>
          </a:p>
          <a:p>
            <a:pPr marL="182880" lvl="1"/>
            <a:r>
              <a:rPr lang="en-US" sz="2400" b="1" dirty="0">
                <a:solidFill>
                  <a:srgbClr val="002060"/>
                </a:solidFill>
              </a:rPr>
              <a:t>Maintain Teacher Assignment Monthly Log </a:t>
            </a:r>
          </a:p>
          <a:p>
            <a:pPr marL="182880" lvl="1"/>
            <a:endParaRPr lang="en-US" sz="1050" b="1" dirty="0">
              <a:solidFill>
                <a:srgbClr val="002060"/>
              </a:solidFill>
            </a:endParaRPr>
          </a:p>
          <a:p>
            <a:pPr marL="182880" lvl="1"/>
            <a:r>
              <a:rPr lang="en-US" sz="2400" b="1" dirty="0">
                <a:solidFill>
                  <a:srgbClr val="002060"/>
                </a:solidFill>
              </a:rPr>
              <a:t>Update student files</a:t>
            </a:r>
          </a:p>
          <a:p>
            <a:pPr marL="182880" lvl="1"/>
            <a:endParaRPr lang="en-US" sz="1050" b="1" dirty="0">
              <a:solidFill>
                <a:srgbClr val="002060"/>
              </a:solidFill>
            </a:endParaRPr>
          </a:p>
          <a:p>
            <a:pPr marL="182880" lvl="1"/>
            <a:r>
              <a:rPr lang="en-US" sz="2400" b="1" dirty="0">
                <a:solidFill>
                  <a:srgbClr val="002060"/>
                </a:solidFill>
              </a:rPr>
              <a:t>Arrange TABE post-testing when appropriate and HSE readiness testing when appropriate</a:t>
            </a:r>
          </a:p>
        </p:txBody>
      </p:sp>
    </p:spTree>
    <p:extLst>
      <p:ext uri="{BB962C8B-B14F-4D97-AF65-F5344CB8AC3E}">
        <p14:creationId xmlns:p14="http://schemas.microsoft.com/office/powerpoint/2010/main" val="2911773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54" y="522003"/>
            <a:ext cx="12130146" cy="970450"/>
          </a:xfrm>
        </p:spPr>
        <p:txBody>
          <a:bodyPr/>
          <a:lstStyle/>
          <a:p>
            <a:r>
              <a:rPr lang="en-US" sz="6000" dirty="0">
                <a:solidFill>
                  <a:srgbClr val="002060"/>
                </a:solidFill>
              </a:rPr>
              <a:t>New Policy on entrance criteria: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1980" y="2496607"/>
            <a:ext cx="5185873" cy="3638763"/>
          </a:xfrm>
        </p:spPr>
        <p:txBody>
          <a:bodyPr anchor="t"/>
          <a:lstStyle/>
          <a:p>
            <a:pPr marL="0" lvl="0" indent="0">
              <a:buNone/>
            </a:pPr>
            <a:r>
              <a:rPr lang="en-US" sz="5400" b="1" dirty="0"/>
              <a:t>SMART</a:t>
            </a:r>
            <a:endParaRPr lang="en-US" sz="5400" dirty="0"/>
          </a:p>
          <a:p>
            <a:pPr lvl="0"/>
            <a:endParaRPr lang="en-US" dirty="0"/>
          </a:p>
          <a:p>
            <a:pPr marL="0" lvl="0" indent="0" algn="ctr">
              <a:buNone/>
            </a:pPr>
            <a:r>
              <a:rPr lang="en-US" sz="4000" dirty="0"/>
              <a:t>Skills to Make Adults Ready To Succeed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7854" y="2027226"/>
            <a:ext cx="6647412" cy="4577524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 marL="274320" lvl="1"/>
            <a:r>
              <a:rPr lang="en-US" sz="2400" b="1" dirty="0">
                <a:solidFill>
                  <a:srgbClr val="002060"/>
                </a:solidFill>
              </a:rPr>
              <a:t>NRS Levels 2, 3, and 4</a:t>
            </a:r>
          </a:p>
          <a:p>
            <a:pPr marL="274320" lvl="1"/>
            <a:r>
              <a:rPr lang="en-US" sz="2400" b="1" dirty="0">
                <a:solidFill>
                  <a:srgbClr val="002060"/>
                </a:solidFill>
              </a:rPr>
              <a:t>Teacher designs two week packets so students can learn independently at home</a:t>
            </a:r>
          </a:p>
          <a:p>
            <a:pPr marL="274320" lvl="1"/>
            <a:r>
              <a:rPr lang="en-US" sz="2400" b="1" dirty="0">
                <a:solidFill>
                  <a:srgbClr val="002060"/>
                </a:solidFill>
              </a:rPr>
              <a:t>Math and Writing SMART curricula must be included</a:t>
            </a:r>
          </a:p>
          <a:p>
            <a:pPr marL="274320" lvl="1"/>
            <a:r>
              <a:rPr lang="en-US" sz="2400" b="1" dirty="0">
                <a:solidFill>
                  <a:srgbClr val="002060"/>
                </a:solidFill>
              </a:rPr>
              <a:t>Additional NRS Level appropriate materials are selected by the teacher</a:t>
            </a:r>
          </a:p>
          <a:p>
            <a:pPr marL="274320" lvl="1"/>
            <a:r>
              <a:rPr lang="en-US" sz="2400" b="1" dirty="0">
                <a:solidFill>
                  <a:srgbClr val="002060"/>
                </a:solidFill>
              </a:rPr>
              <a:t>Should include all subtest areas of the HSE exam</a:t>
            </a:r>
          </a:p>
        </p:txBody>
      </p:sp>
    </p:spTree>
    <p:extLst>
      <p:ext uri="{BB962C8B-B14F-4D97-AF65-F5344CB8AC3E}">
        <p14:creationId xmlns:p14="http://schemas.microsoft.com/office/powerpoint/2010/main" val="28704393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863" y="347436"/>
            <a:ext cx="10571998" cy="970450"/>
          </a:xfrm>
        </p:spPr>
        <p:txBody>
          <a:bodyPr/>
          <a:lstStyle/>
          <a:p>
            <a:r>
              <a:rPr lang="en-US" sz="5400" dirty="0">
                <a:solidFill>
                  <a:srgbClr val="002060"/>
                </a:solidFill>
              </a:rPr>
              <a:t>Instructor Responsibilities: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9382" y="2222287"/>
            <a:ext cx="4563687" cy="363876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6600" b="1" dirty="0"/>
          </a:p>
          <a:p>
            <a:pPr marL="0" indent="0">
              <a:buNone/>
            </a:pPr>
            <a:r>
              <a:rPr lang="en-US" sz="6600" b="1" dirty="0"/>
              <a:t>Instructor Formula</a:t>
            </a:r>
          </a:p>
          <a:p>
            <a:endParaRPr lang="en-US" sz="6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3068" y="1903614"/>
            <a:ext cx="7378931" cy="4954385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 marL="0" lvl="1" indent="0">
              <a:buNone/>
            </a:pPr>
            <a:r>
              <a:rPr lang="en-US" sz="3600" b="1" dirty="0">
                <a:solidFill>
                  <a:srgbClr val="C00000"/>
                </a:solidFill>
              </a:rPr>
              <a:t>Instructor formula for Program Managers:</a:t>
            </a:r>
          </a:p>
          <a:p>
            <a:pPr marL="0" lvl="1" indent="0">
              <a:buNone/>
            </a:pPr>
            <a:endParaRPr lang="en-US" sz="2400" b="1" dirty="0">
              <a:solidFill>
                <a:srgbClr val="002060"/>
              </a:solidFill>
            </a:endParaRPr>
          </a:p>
          <a:p>
            <a:pPr marL="0" lvl="1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One half hour (1/2) per student per week (or one hour per packet per two week period)</a:t>
            </a:r>
          </a:p>
          <a:p>
            <a:pPr marL="0" lvl="1" indent="0">
              <a:buNone/>
            </a:pPr>
            <a:endParaRPr lang="en-US" sz="2400" b="1" dirty="0">
              <a:solidFill>
                <a:srgbClr val="002060"/>
              </a:solidFill>
            </a:endParaRPr>
          </a:p>
          <a:p>
            <a:pPr marL="0" lvl="1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A teacher working 20 hours per week would be able to support 40 distance education students over a two week period </a:t>
            </a:r>
          </a:p>
        </p:txBody>
      </p:sp>
    </p:spTree>
    <p:extLst>
      <p:ext uri="{BB962C8B-B14F-4D97-AF65-F5344CB8AC3E}">
        <p14:creationId xmlns:p14="http://schemas.microsoft.com/office/powerpoint/2010/main" val="8351815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4400" dirty="0">
                <a:solidFill>
                  <a:srgbClr val="002060"/>
                </a:solidFill>
              </a:rPr>
              <a:t>Motivation and Retention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6156000" y="2219498"/>
            <a:ext cx="4880300" cy="2295525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Phone calls, letters, email, and text messages go a long way to keep students interested</a:t>
            </a:r>
          </a:p>
          <a:p>
            <a:pPr algn="ctr"/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180407" y="5602778"/>
            <a:ext cx="9559637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Students want and need to 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</a:rPr>
              <a:t>know you care!</a:t>
            </a:r>
          </a:p>
        </p:txBody>
      </p:sp>
    </p:spTree>
    <p:extLst>
      <p:ext uri="{BB962C8B-B14F-4D97-AF65-F5344CB8AC3E}">
        <p14:creationId xmlns:p14="http://schemas.microsoft.com/office/powerpoint/2010/main" val="7036240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557" y="1629673"/>
            <a:ext cx="10561418" cy="1468800"/>
          </a:xfrm>
        </p:spPr>
        <p:txBody>
          <a:bodyPr/>
          <a:lstStyle/>
          <a:p>
            <a:pPr marL="285750" lvl="0" indent="-285750" algn="ctr"/>
            <a:r>
              <a:rPr lang="en-US" sz="6600" dirty="0">
                <a:solidFill>
                  <a:srgbClr val="002060"/>
                </a:solidFill>
              </a:rPr>
              <a:t>Tutoring Expectations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3170" y="5324958"/>
            <a:ext cx="1185028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Providing tutoring options to students is a mandatory element in EPE Distance Education programming</a:t>
            </a:r>
          </a:p>
        </p:txBody>
      </p:sp>
    </p:spTree>
    <p:extLst>
      <p:ext uri="{BB962C8B-B14F-4D97-AF65-F5344CB8AC3E}">
        <p14:creationId xmlns:p14="http://schemas.microsoft.com/office/powerpoint/2010/main" val="37812555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8" y="846199"/>
            <a:ext cx="12108872" cy="970450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Providing tutoring options to students </a:t>
            </a:r>
            <a:br>
              <a:rPr lang="en-US" sz="3600" dirty="0">
                <a:solidFill>
                  <a:srgbClr val="002060"/>
                </a:solidFill>
              </a:rPr>
            </a:br>
            <a:r>
              <a:rPr lang="en-US" sz="3600" dirty="0">
                <a:solidFill>
                  <a:srgbClr val="002060"/>
                </a:solidFill>
              </a:rPr>
              <a:t>is a mandatory element in </a:t>
            </a:r>
            <a:br>
              <a:rPr lang="en-US" sz="3600" dirty="0">
                <a:solidFill>
                  <a:srgbClr val="002060"/>
                </a:solidFill>
              </a:rPr>
            </a:br>
            <a:r>
              <a:rPr lang="en-US" sz="3600" dirty="0">
                <a:solidFill>
                  <a:srgbClr val="002060"/>
                </a:solidFill>
              </a:rPr>
              <a:t>EPE Distance Education programming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2244436" y="3316779"/>
            <a:ext cx="7539644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Distance Education students may choose to attend however the program is responsible for providing the opportunity</a:t>
            </a:r>
          </a:p>
        </p:txBody>
      </p:sp>
    </p:spTree>
    <p:extLst>
      <p:ext uri="{BB962C8B-B14F-4D97-AF65-F5344CB8AC3E}">
        <p14:creationId xmlns:p14="http://schemas.microsoft.com/office/powerpoint/2010/main" val="19405940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8000" dirty="0">
                <a:solidFill>
                  <a:srgbClr val="002060"/>
                </a:solidFill>
              </a:rPr>
              <a:t>Tutoring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753" y="2288789"/>
            <a:ext cx="11837324" cy="3995634"/>
          </a:xfrm>
        </p:spPr>
        <p:txBody>
          <a:bodyPr anchor="t">
            <a:noAutofit/>
          </a:bodyPr>
          <a:lstStyle/>
          <a:p>
            <a:pPr lvl="0"/>
            <a:r>
              <a:rPr lang="en-US" sz="2800" b="1" dirty="0"/>
              <a:t>Each student may attend up to 3 hours of in-person tutoring for assistance</a:t>
            </a:r>
          </a:p>
          <a:p>
            <a:pPr lvl="0"/>
            <a:endParaRPr lang="en-US" sz="1000" b="1" dirty="0"/>
          </a:p>
          <a:p>
            <a:pPr lvl="0"/>
            <a:r>
              <a:rPr lang="en-US" sz="2800" b="1" dirty="0"/>
              <a:t>Maximum 12 contact hours per month</a:t>
            </a:r>
          </a:p>
          <a:p>
            <a:pPr lvl="0"/>
            <a:endParaRPr lang="en-US" sz="1000" b="1" dirty="0"/>
          </a:p>
          <a:p>
            <a:pPr lvl="0"/>
            <a:r>
              <a:rPr lang="en-US" sz="2800" b="1" dirty="0"/>
              <a:t>Tutoring classes are managed as any other traditional class in ASISTS</a:t>
            </a:r>
          </a:p>
          <a:p>
            <a:pPr lvl="0"/>
            <a:endParaRPr lang="en-US" sz="1000" b="1" dirty="0"/>
          </a:p>
          <a:p>
            <a:pPr lvl="0"/>
            <a:r>
              <a:rPr lang="en-US" sz="2800" b="1" dirty="0"/>
              <a:t>Each EPE Distance Education teacher must have a tutoring class assignment in ASISTS</a:t>
            </a:r>
          </a:p>
        </p:txBody>
      </p:sp>
    </p:spTree>
    <p:extLst>
      <p:ext uri="{BB962C8B-B14F-4D97-AF65-F5344CB8AC3E}">
        <p14:creationId xmlns:p14="http://schemas.microsoft.com/office/powerpoint/2010/main" val="22227533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8000" dirty="0">
                <a:solidFill>
                  <a:srgbClr val="002060"/>
                </a:solidFill>
              </a:rPr>
              <a:t>Tutoring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443" y="2513232"/>
            <a:ext cx="11720945" cy="4078761"/>
          </a:xfrm>
        </p:spPr>
        <p:txBody>
          <a:bodyPr anchor="t">
            <a:noAutofit/>
          </a:bodyPr>
          <a:lstStyle/>
          <a:p>
            <a:pPr lvl="0"/>
            <a:r>
              <a:rPr lang="en-US" sz="2800" b="1" dirty="0">
                <a:solidFill>
                  <a:srgbClr val="FFFF00"/>
                </a:solidFill>
              </a:rPr>
              <a:t>OR</a:t>
            </a:r>
            <a:r>
              <a:rPr lang="en-US" sz="2800" b="1" dirty="0"/>
              <a:t> a student may attend other traditional classes up to the same 3 hours of in-person assistance</a:t>
            </a:r>
          </a:p>
          <a:p>
            <a:pPr lvl="0"/>
            <a:endParaRPr lang="en-US" sz="1000" b="1" dirty="0"/>
          </a:p>
          <a:p>
            <a:pPr lvl="0"/>
            <a:r>
              <a:rPr lang="en-US" sz="2800" b="1" dirty="0"/>
              <a:t>Tutoring does not imply one-on-one instruction, the class may be a group setting or individual, program decides</a:t>
            </a:r>
          </a:p>
          <a:p>
            <a:pPr lvl="0"/>
            <a:endParaRPr lang="en-US" sz="1000" b="1" dirty="0"/>
          </a:p>
          <a:p>
            <a:pPr lvl="0"/>
            <a:r>
              <a:rPr lang="en-US" sz="2800" b="1" dirty="0"/>
              <a:t>Attendance in EPE Distance Education is recorded in real time and entered into ASISTS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531756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863" y="347436"/>
            <a:ext cx="10571998" cy="970450"/>
          </a:xfrm>
        </p:spPr>
        <p:txBody>
          <a:bodyPr/>
          <a:lstStyle/>
          <a:p>
            <a:r>
              <a:rPr lang="en-US" sz="6600" dirty="0">
                <a:solidFill>
                  <a:srgbClr val="002060"/>
                </a:solidFill>
              </a:rPr>
              <a:t>Staff requirements: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9382" y="2222287"/>
            <a:ext cx="4563687" cy="363876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4000" b="1" dirty="0"/>
          </a:p>
          <a:p>
            <a:pPr marL="0" lvl="0" indent="0">
              <a:buNone/>
            </a:pPr>
            <a:r>
              <a:rPr lang="en-US" sz="4000" b="1" dirty="0"/>
              <a:t>Teachers must be Adult Education or K-12 certified through NYSED</a:t>
            </a:r>
          </a:p>
          <a:p>
            <a:pPr marL="0" indent="0">
              <a:buNone/>
            </a:pPr>
            <a:endParaRPr lang="en-US" sz="4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3068" y="1903614"/>
            <a:ext cx="7378931" cy="4954385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 lvl="0"/>
            <a:r>
              <a:rPr lang="en-US" sz="2800" dirty="0">
                <a:solidFill>
                  <a:srgbClr val="002060"/>
                </a:solidFill>
              </a:rPr>
              <a:t>Must also be EPE Distance Education certified (this training)</a:t>
            </a:r>
          </a:p>
          <a:p>
            <a:pPr lvl="0"/>
            <a:endParaRPr lang="en-US" sz="2800" dirty="0">
              <a:solidFill>
                <a:srgbClr val="002060"/>
              </a:solidFill>
            </a:endParaRPr>
          </a:p>
          <a:p>
            <a:pPr lvl="1"/>
            <a:r>
              <a:rPr lang="en-US" sz="2400" dirty="0">
                <a:solidFill>
                  <a:srgbClr val="002060"/>
                </a:solidFill>
              </a:rPr>
              <a:t>EPE Distance Education certification is good for a 3 year period</a:t>
            </a:r>
          </a:p>
          <a:p>
            <a:pPr lvl="1"/>
            <a:endParaRPr lang="en-US" sz="2400" dirty="0">
              <a:solidFill>
                <a:srgbClr val="002060"/>
              </a:solidFill>
            </a:endParaRPr>
          </a:p>
          <a:p>
            <a:pPr lvl="1"/>
            <a:r>
              <a:rPr lang="en-US" sz="2400" dirty="0">
                <a:solidFill>
                  <a:srgbClr val="002060"/>
                </a:solidFill>
              </a:rPr>
              <a:t>Every staff member in an EPE funded program must have a total of  </a:t>
            </a:r>
            <a:r>
              <a:rPr lang="en-US" sz="2400" b="1" dirty="0">
                <a:solidFill>
                  <a:srgbClr val="002060"/>
                </a:solidFill>
              </a:rPr>
              <a:t>fourteen (14)</a:t>
            </a:r>
            <a:r>
              <a:rPr lang="en-US" sz="2400" dirty="0">
                <a:solidFill>
                  <a:srgbClr val="002060"/>
                </a:solidFill>
              </a:rPr>
              <a:t> hours of professional development per fiscal year from their RAEN center</a:t>
            </a:r>
          </a:p>
        </p:txBody>
      </p:sp>
    </p:spTree>
    <p:extLst>
      <p:ext uri="{BB962C8B-B14F-4D97-AF65-F5344CB8AC3E}">
        <p14:creationId xmlns:p14="http://schemas.microsoft.com/office/powerpoint/2010/main" val="7941636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642813"/>
            <a:ext cx="10572000" cy="2971051"/>
          </a:xfrm>
        </p:spPr>
        <p:txBody>
          <a:bodyPr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Keeping Your EPE Distance Education Program NRS Compliant &amp; Accountable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119476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Reminder: </a:t>
            </a:r>
            <a:r>
              <a:rPr lang="en-US" sz="3200" b="1" u="sng" dirty="0">
                <a:solidFill>
                  <a:schemeClr val="accent6">
                    <a:lumMod val="50000"/>
                  </a:schemeClr>
                </a:solidFill>
              </a:rPr>
              <a:t>No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 part of EPE Distance Education falls under Fast Track funding </a:t>
            </a:r>
          </a:p>
        </p:txBody>
      </p:sp>
    </p:spTree>
    <p:extLst>
      <p:ext uri="{BB962C8B-B14F-4D97-AF65-F5344CB8AC3E}">
        <p14:creationId xmlns:p14="http://schemas.microsoft.com/office/powerpoint/2010/main" val="2511895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6000" dirty="0">
                <a:solidFill>
                  <a:srgbClr val="002060"/>
                </a:solidFill>
              </a:rPr>
              <a:t>Accountability Reminders: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443" y="2513232"/>
            <a:ext cx="11720945" cy="4078761"/>
          </a:xfrm>
        </p:spPr>
        <p:txBody>
          <a:bodyPr anchor="t">
            <a:noAutofit/>
          </a:bodyPr>
          <a:lstStyle/>
          <a:p>
            <a:pPr lvl="0"/>
            <a:r>
              <a:rPr lang="en-US" sz="2800" b="1" dirty="0"/>
              <a:t>Pre-test must be completed </a:t>
            </a:r>
            <a:r>
              <a:rPr lang="en-US" sz="2800" b="1" u="sng" dirty="0">
                <a:solidFill>
                  <a:srgbClr val="FFFF00"/>
                </a:solidFill>
              </a:rPr>
              <a:t>before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/>
              <a:t>the first packet is provided</a:t>
            </a:r>
          </a:p>
          <a:p>
            <a:pPr lvl="0"/>
            <a:endParaRPr lang="en-US" sz="2800" b="1" dirty="0"/>
          </a:p>
          <a:p>
            <a:pPr lvl="0"/>
            <a:r>
              <a:rPr lang="en-US" sz="2800" b="1" dirty="0"/>
              <a:t>Students must be pre-screened for distance education compatibility and capacity</a:t>
            </a:r>
          </a:p>
          <a:p>
            <a:pPr lvl="0"/>
            <a:endParaRPr lang="en-US" sz="2800" b="1" dirty="0"/>
          </a:p>
          <a:p>
            <a:pPr lvl="0"/>
            <a:r>
              <a:rPr lang="en-US" sz="2800" b="1" dirty="0"/>
              <a:t>The AEPP EPE Distance Education Screening Tool must be signed by the student and submitted to the student folder</a:t>
            </a:r>
          </a:p>
        </p:txBody>
      </p:sp>
    </p:spTree>
    <p:extLst>
      <p:ext uri="{BB962C8B-B14F-4D97-AF65-F5344CB8AC3E}">
        <p14:creationId xmlns:p14="http://schemas.microsoft.com/office/powerpoint/2010/main" val="1067065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6000" dirty="0">
                <a:solidFill>
                  <a:srgbClr val="002060"/>
                </a:solidFill>
              </a:rPr>
              <a:t>Accountability Reminders: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443" y="2513232"/>
            <a:ext cx="11720945" cy="4078761"/>
          </a:xfrm>
        </p:spPr>
        <p:txBody>
          <a:bodyPr anchor="t">
            <a:noAutofit/>
          </a:bodyPr>
          <a:lstStyle/>
          <a:p>
            <a:pPr lvl="0"/>
            <a:r>
              <a:rPr lang="en-US" sz="3200" b="1" dirty="0"/>
              <a:t>Students </a:t>
            </a:r>
            <a:r>
              <a:rPr lang="en-US" sz="3200" b="1" u="sng" dirty="0"/>
              <a:t>cannot</a:t>
            </a:r>
            <a:r>
              <a:rPr lang="en-US" sz="3200" b="1" dirty="0"/>
              <a:t> be co-enrolled in a traditional class and a distance education class concurrently (at the same time)</a:t>
            </a:r>
          </a:p>
          <a:p>
            <a:pPr lvl="0"/>
            <a:endParaRPr lang="en-US" sz="3200" b="1" dirty="0"/>
          </a:p>
          <a:p>
            <a:pPr lvl="0"/>
            <a:r>
              <a:rPr lang="en-US" sz="3200" b="1" dirty="0"/>
              <a:t>Students may only be enrolled in one distance education class and one traditional tutoring class concurrently (at the same time)</a:t>
            </a:r>
          </a:p>
        </p:txBody>
      </p:sp>
    </p:spTree>
    <p:extLst>
      <p:ext uri="{BB962C8B-B14F-4D97-AF65-F5344CB8AC3E}">
        <p14:creationId xmlns:p14="http://schemas.microsoft.com/office/powerpoint/2010/main" val="672633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</a:rPr>
              <a:t>GRASP &amp; SMART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131" y="2222287"/>
            <a:ext cx="11820698" cy="4444520"/>
          </a:xfrm>
        </p:spPr>
        <p:txBody>
          <a:bodyPr anchor="t">
            <a:normAutofit/>
          </a:bodyPr>
          <a:lstStyle/>
          <a:p>
            <a:r>
              <a:rPr lang="en-US" sz="2800" b="1" dirty="0"/>
              <a:t>Materials are at the discretion of the program and distance education teacher, must be of NRS Level appropriateness </a:t>
            </a:r>
          </a:p>
          <a:p>
            <a:endParaRPr lang="en-US" sz="1200" b="1" dirty="0"/>
          </a:p>
          <a:p>
            <a:r>
              <a:rPr lang="en-US" sz="2800" b="1" dirty="0"/>
              <a:t>Online resources and lessons may be provided to students however we encourage that none will have a cost to the students</a:t>
            </a:r>
          </a:p>
          <a:p>
            <a:endParaRPr lang="en-US" sz="1200" b="1" dirty="0"/>
          </a:p>
          <a:p>
            <a:r>
              <a:rPr lang="en-US" sz="2800" b="1" dirty="0"/>
              <a:t>Instructional software may be used as assignments should the adult literacy program have availability</a:t>
            </a:r>
          </a:p>
          <a:p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21494227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6000" dirty="0">
                <a:solidFill>
                  <a:srgbClr val="002060"/>
                </a:solidFill>
              </a:rPr>
              <a:t>Accountability Reminders: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526" y="2305414"/>
            <a:ext cx="11720945" cy="4078761"/>
          </a:xfrm>
        </p:spPr>
        <p:txBody>
          <a:bodyPr anchor="t">
            <a:noAutofit/>
          </a:bodyPr>
          <a:lstStyle/>
          <a:p>
            <a:pPr lvl="0"/>
            <a:r>
              <a:rPr lang="en-US" sz="2800" b="1" dirty="0"/>
              <a:t>Attendance is only recorded when a two-week packet is completed and returned</a:t>
            </a:r>
          </a:p>
          <a:p>
            <a:pPr lvl="0"/>
            <a:endParaRPr lang="en-US" sz="2800" b="1" dirty="0"/>
          </a:p>
          <a:p>
            <a:pPr lvl="0"/>
            <a:r>
              <a:rPr lang="en-US" sz="2800" b="1" dirty="0"/>
              <a:t>Minimum time frame is a two week period, no sooner</a:t>
            </a:r>
          </a:p>
          <a:p>
            <a:pPr lvl="0"/>
            <a:endParaRPr lang="en-US" sz="2800" b="1" dirty="0"/>
          </a:p>
          <a:p>
            <a:pPr lvl="0"/>
            <a:r>
              <a:rPr lang="en-US" sz="2800" b="1" dirty="0"/>
              <a:t>Two packets may be returned and recorded in any given month</a:t>
            </a:r>
          </a:p>
          <a:p>
            <a:pPr lvl="1"/>
            <a:r>
              <a:rPr lang="en-US" sz="2600" b="1" dirty="0"/>
              <a:t>Maximum 2 per month, no exceptions</a:t>
            </a:r>
          </a:p>
        </p:txBody>
      </p:sp>
    </p:spTree>
    <p:extLst>
      <p:ext uri="{BB962C8B-B14F-4D97-AF65-F5344CB8AC3E}">
        <p14:creationId xmlns:p14="http://schemas.microsoft.com/office/powerpoint/2010/main" val="155034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642813"/>
            <a:ext cx="10572000" cy="2971051"/>
          </a:xfrm>
        </p:spPr>
        <p:txBody>
          <a:bodyPr anchor="ctr"/>
          <a:lstStyle/>
          <a:p>
            <a:pPr algn="ctr"/>
            <a:r>
              <a:rPr lang="en-US" sz="7200" dirty="0">
                <a:solidFill>
                  <a:schemeClr val="accent6">
                    <a:lumMod val="50000"/>
                  </a:schemeClr>
                </a:solidFill>
              </a:rPr>
              <a:t>Collecting and Recording Attendance in ASISTS</a:t>
            </a:r>
          </a:p>
        </p:txBody>
      </p:sp>
    </p:spTree>
    <p:extLst>
      <p:ext uri="{BB962C8B-B14F-4D97-AF65-F5344CB8AC3E}">
        <p14:creationId xmlns:p14="http://schemas.microsoft.com/office/powerpoint/2010/main" val="34893642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7089756" cy="5414963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 marL="182880" lvl="1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2060"/>
                </a:solidFill>
              </a:rPr>
              <a:t>1 packet </a:t>
            </a:r>
            <a:r>
              <a:rPr lang="en-US" sz="2800" b="1" u="sng" dirty="0">
                <a:solidFill>
                  <a:srgbClr val="002060"/>
                </a:solidFill>
              </a:rPr>
              <a:t>returned</a:t>
            </a:r>
            <a:r>
              <a:rPr lang="en-US" sz="2800" b="1" dirty="0">
                <a:solidFill>
                  <a:srgbClr val="002060"/>
                </a:solidFill>
              </a:rPr>
              <a:t> = 12 contact hours (6 hours each week)</a:t>
            </a:r>
          </a:p>
          <a:p>
            <a:pPr marL="182880" lvl="2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			</a:t>
            </a:r>
            <a:r>
              <a:rPr lang="en-US" sz="2800" b="1" dirty="0">
                <a:solidFill>
                  <a:srgbClr val="C00000"/>
                </a:solidFill>
              </a:rPr>
              <a:t>Enter a “2” into ASISTS</a:t>
            </a:r>
          </a:p>
          <a:p>
            <a:pPr marL="182880" lvl="2" indent="0">
              <a:buNone/>
            </a:pPr>
            <a:endParaRPr lang="en-US" sz="2400" b="1" dirty="0">
              <a:solidFill>
                <a:srgbClr val="002060"/>
              </a:solidFill>
            </a:endParaRPr>
          </a:p>
          <a:p>
            <a:pPr marL="182880" lvl="1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2060"/>
                </a:solidFill>
              </a:rPr>
              <a:t>2 packets </a:t>
            </a:r>
            <a:r>
              <a:rPr lang="en-US" sz="2800" b="1" u="sng" dirty="0">
                <a:solidFill>
                  <a:srgbClr val="002060"/>
                </a:solidFill>
              </a:rPr>
              <a:t>returned</a:t>
            </a:r>
            <a:r>
              <a:rPr lang="en-US" sz="2800" b="1" dirty="0">
                <a:solidFill>
                  <a:srgbClr val="002060"/>
                </a:solidFill>
              </a:rPr>
              <a:t> = 24 contact hours</a:t>
            </a:r>
          </a:p>
          <a:p>
            <a:pPr marL="182880" lvl="2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			</a:t>
            </a:r>
            <a:r>
              <a:rPr lang="en-US" sz="2800" b="1" dirty="0">
                <a:solidFill>
                  <a:srgbClr val="C00000"/>
                </a:solidFill>
              </a:rPr>
              <a:t>Enter a “4” into ASISTS</a:t>
            </a:r>
            <a:endParaRPr lang="en-US" sz="2400" b="1" dirty="0">
              <a:solidFill>
                <a:srgbClr val="C00000"/>
              </a:solidFill>
            </a:endParaRPr>
          </a:p>
          <a:p>
            <a:pPr marL="182880" lvl="2">
              <a:buFont typeface="Wingdings" panose="05000000000000000000" pitchFamily="2" charset="2"/>
              <a:buChar char="Ø"/>
            </a:pPr>
            <a:endParaRPr lang="en-US" sz="2400" b="1" dirty="0">
              <a:solidFill>
                <a:srgbClr val="002060"/>
              </a:solidFill>
            </a:endParaRPr>
          </a:p>
          <a:p>
            <a:pPr marL="182880" lvl="1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2060"/>
                </a:solidFill>
              </a:rPr>
              <a:t>The software will multiply the “2” or the “4” by 6 to credit the program the appropriate amount of contact hours  </a:t>
            </a:r>
          </a:p>
          <a:p>
            <a:pPr marL="182880">
              <a:buFont typeface="Wingdings" panose="05000000000000000000" pitchFamily="2" charset="2"/>
              <a:buChar char="Ø"/>
            </a:pP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Attendance is recorded on a monthly basis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473" y="507568"/>
            <a:ext cx="3133897" cy="147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571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7089756" cy="5414963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 marL="0" lvl="1" indent="0">
              <a:buNone/>
            </a:pPr>
            <a:endParaRPr lang="en-US" sz="3200" b="1" dirty="0">
              <a:solidFill>
                <a:srgbClr val="002060"/>
              </a:solidFill>
            </a:endParaRPr>
          </a:p>
          <a:p>
            <a:pPr marL="354330" lvl="1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2060"/>
                </a:solidFill>
              </a:rPr>
              <a:t>Maximum per month is 2 packets, no exceptions</a:t>
            </a:r>
          </a:p>
          <a:p>
            <a:pPr marL="354330" lvl="1" indent="-457200">
              <a:buFont typeface="Wingdings" panose="05000000000000000000" pitchFamily="2" charset="2"/>
              <a:buChar char="Ø"/>
            </a:pPr>
            <a:endParaRPr lang="en-US" sz="3200" b="1" dirty="0">
              <a:solidFill>
                <a:srgbClr val="002060"/>
              </a:solidFill>
            </a:endParaRPr>
          </a:p>
          <a:p>
            <a:pPr marL="354330" lvl="1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2060"/>
                </a:solidFill>
              </a:rPr>
              <a:t>Program does not get credited any amount of contact hours for reimbursement unless a packet is completed and returned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Attendance is recorded on a monthly basis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473" y="507568"/>
            <a:ext cx="3133897" cy="147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099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7089756" cy="5414963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 marL="0" lvl="1" indent="0">
              <a:buNone/>
            </a:pPr>
            <a:endParaRPr lang="en-US" sz="3200" b="1" dirty="0">
              <a:solidFill>
                <a:srgbClr val="002060"/>
              </a:solidFill>
            </a:endParaRPr>
          </a:p>
          <a:p>
            <a:pPr marL="354330" lvl="1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FF0000"/>
                </a:solidFill>
              </a:rPr>
              <a:t>Past accommodation of using “9999” code has been eliminated</a:t>
            </a:r>
          </a:p>
          <a:p>
            <a:pPr marL="354330" lvl="1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FF0000"/>
                </a:solidFill>
              </a:rPr>
              <a:t>DO NOT RECORD 9999</a:t>
            </a:r>
          </a:p>
          <a:p>
            <a:pPr marL="354330" lvl="1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2060"/>
                </a:solidFill>
              </a:rPr>
              <a:t>Programs must screen students adequately to assure the likelihood of students returning packet assignments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473" y="507568"/>
            <a:ext cx="3133897" cy="147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229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5187" y="1033511"/>
            <a:ext cx="10572000" cy="2971051"/>
          </a:xfrm>
        </p:spPr>
        <p:txBody>
          <a:bodyPr anchor="ctr"/>
          <a:lstStyle/>
          <a:p>
            <a:pPr algn="ctr"/>
            <a:r>
              <a:rPr lang="en-US" sz="7200" dirty="0">
                <a:solidFill>
                  <a:schemeClr val="accent6">
                    <a:lumMod val="50000"/>
                  </a:schemeClr>
                </a:solidFill>
              </a:rPr>
              <a:t>Creating EPE Distance Education Classes in ASISTS</a:t>
            </a:r>
          </a:p>
        </p:txBody>
      </p:sp>
    </p:spTree>
    <p:extLst>
      <p:ext uri="{BB962C8B-B14F-4D97-AF65-F5344CB8AC3E}">
        <p14:creationId xmlns:p14="http://schemas.microsoft.com/office/powerpoint/2010/main" val="29594295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5019" y="346141"/>
            <a:ext cx="624285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Every GRASP Distance Education teacher must have his/her own class code in ASISTS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514" y="1647391"/>
            <a:ext cx="7056120" cy="459546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181745" y="1713892"/>
            <a:ext cx="3499658" cy="76477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 rot="19790483">
            <a:off x="5589856" y="2824965"/>
            <a:ext cx="2629553" cy="3440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855527" y="1454727"/>
            <a:ext cx="3699164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GRASP classes must be categorized as HSE Instruction Type</a:t>
            </a:r>
          </a:p>
        </p:txBody>
      </p:sp>
      <p:sp>
        <p:nvSpPr>
          <p:cNvPr id="12" name="Left Arrow 11"/>
          <p:cNvSpPr/>
          <p:nvPr/>
        </p:nvSpPr>
        <p:spPr>
          <a:xfrm>
            <a:off x="4976863" y="4751648"/>
            <a:ext cx="3261050" cy="3440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021782" y="4231178"/>
            <a:ext cx="3233651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Format must be Distance Learning </a:t>
            </a:r>
          </a:p>
        </p:txBody>
      </p:sp>
    </p:spTree>
    <p:extLst>
      <p:ext uri="{BB962C8B-B14F-4D97-AF65-F5344CB8AC3E}">
        <p14:creationId xmlns:p14="http://schemas.microsoft.com/office/powerpoint/2010/main" val="40585969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5019" y="346141"/>
            <a:ext cx="624285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For every Distance Education class code in ASISTS the Special Program must be identified: </a:t>
            </a: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34" y="2018482"/>
            <a:ext cx="5941060" cy="11931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1302789" y="1850294"/>
            <a:ext cx="3499658" cy="76477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530" y="3447501"/>
            <a:ext cx="5765165" cy="318833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val 7"/>
          <p:cNvSpPr/>
          <p:nvPr/>
        </p:nvSpPr>
        <p:spPr>
          <a:xfrm>
            <a:off x="5254106" y="5877098"/>
            <a:ext cx="3499658" cy="47315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Arrow 11"/>
          <p:cNvSpPr/>
          <p:nvPr/>
        </p:nvSpPr>
        <p:spPr>
          <a:xfrm rot="13654663">
            <a:off x="1427986" y="4128839"/>
            <a:ext cx="4597061" cy="3440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5052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9834" y="647485"/>
            <a:ext cx="6242858" cy="26776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Every EPE Distance Education class must be funded as EPE  </a:t>
            </a: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algn="ctr"/>
            <a:r>
              <a:rPr lang="en-US" sz="2800" b="1" dirty="0">
                <a:solidFill>
                  <a:srgbClr val="C00000"/>
                </a:solidFill>
              </a:rPr>
              <a:t>These classes CANNOT be combined with WIOA or EPE Fast Track </a:t>
            </a: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50" y="3904632"/>
            <a:ext cx="7614459" cy="20856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3100646" y="4302549"/>
            <a:ext cx="1371601" cy="76477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0809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5019" y="346141"/>
            <a:ext cx="624285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Every SMART Distance Education teacher must have his/her own class code in ASISTS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38" y="1867077"/>
            <a:ext cx="5886450" cy="3743325"/>
          </a:xfrm>
          <a:prstGeom prst="rect">
            <a:avLst/>
          </a:prstGeom>
        </p:spPr>
      </p:pic>
      <p:sp>
        <p:nvSpPr>
          <p:cNvPr id="11" name="Left Arrow 10"/>
          <p:cNvSpPr/>
          <p:nvPr/>
        </p:nvSpPr>
        <p:spPr>
          <a:xfrm rot="19992226">
            <a:off x="4980411" y="2582075"/>
            <a:ext cx="3253954" cy="3440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855527" y="1454727"/>
            <a:ext cx="3699164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SMART classes must be categorized as BE Instruction Type</a:t>
            </a:r>
          </a:p>
        </p:txBody>
      </p:sp>
      <p:sp>
        <p:nvSpPr>
          <p:cNvPr id="12" name="Left Arrow 11"/>
          <p:cNvSpPr/>
          <p:nvPr/>
        </p:nvSpPr>
        <p:spPr>
          <a:xfrm>
            <a:off x="4976863" y="4368117"/>
            <a:ext cx="3261050" cy="3440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971906" y="3738739"/>
            <a:ext cx="3233651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Format must be Distance Learning </a:t>
            </a:r>
          </a:p>
        </p:txBody>
      </p:sp>
      <p:sp>
        <p:nvSpPr>
          <p:cNvPr id="3" name="Oval 2"/>
          <p:cNvSpPr/>
          <p:nvPr/>
        </p:nvSpPr>
        <p:spPr>
          <a:xfrm>
            <a:off x="1660085" y="1806516"/>
            <a:ext cx="3499658" cy="76477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321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</a:rPr>
              <a:t>GRASP &amp; SMART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131" y="2222287"/>
            <a:ext cx="11820698" cy="4444520"/>
          </a:xfrm>
        </p:spPr>
        <p:txBody>
          <a:bodyPr anchor="t">
            <a:noAutofit/>
          </a:bodyPr>
          <a:lstStyle/>
          <a:p>
            <a:r>
              <a:rPr lang="en-US" sz="1100" b="1" dirty="0"/>
              <a:t> </a:t>
            </a:r>
          </a:p>
          <a:p>
            <a:r>
              <a:rPr lang="en-US" sz="2800" b="1" dirty="0"/>
              <a:t>All 5 Subtest areas of the HSE exam should be included in the materials provided to students for independent learning:</a:t>
            </a:r>
          </a:p>
          <a:p>
            <a:pPr lvl="2"/>
            <a:r>
              <a:rPr lang="en-US" sz="2400" b="1" dirty="0"/>
              <a:t>Reading (English Language Arts)</a:t>
            </a:r>
          </a:p>
          <a:p>
            <a:pPr lvl="2"/>
            <a:r>
              <a:rPr lang="en-US" sz="2400" b="1" dirty="0"/>
              <a:t>Writing </a:t>
            </a:r>
          </a:p>
          <a:p>
            <a:pPr lvl="2"/>
            <a:r>
              <a:rPr lang="en-US" sz="2400" b="1" dirty="0"/>
              <a:t>Social Studies </a:t>
            </a:r>
          </a:p>
          <a:p>
            <a:pPr lvl="2"/>
            <a:r>
              <a:rPr lang="en-US" sz="2400" b="1" dirty="0"/>
              <a:t>Math</a:t>
            </a:r>
          </a:p>
          <a:p>
            <a:pPr lvl="2"/>
            <a:r>
              <a:rPr lang="en-US" sz="2400" b="1" dirty="0"/>
              <a:t>Science </a:t>
            </a:r>
          </a:p>
        </p:txBody>
      </p:sp>
    </p:spTree>
    <p:extLst>
      <p:ext uri="{BB962C8B-B14F-4D97-AF65-F5344CB8AC3E}">
        <p14:creationId xmlns:p14="http://schemas.microsoft.com/office/powerpoint/2010/main" val="18730976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5019" y="346141"/>
            <a:ext cx="624285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For every Distance Education class code in ASISTS the Special Program must be identified: 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530" y="3447501"/>
            <a:ext cx="5765165" cy="318833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val 7"/>
          <p:cNvSpPr/>
          <p:nvPr/>
        </p:nvSpPr>
        <p:spPr>
          <a:xfrm>
            <a:off x="5404070" y="5041668"/>
            <a:ext cx="3499658" cy="47315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Arrow 11"/>
          <p:cNvSpPr/>
          <p:nvPr/>
        </p:nvSpPr>
        <p:spPr>
          <a:xfrm rot="12856274">
            <a:off x="1541448" y="3909445"/>
            <a:ext cx="4109145" cy="3440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34" y="2018482"/>
            <a:ext cx="5941060" cy="11931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1302789" y="1850294"/>
            <a:ext cx="3499658" cy="76477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6660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9834" y="647485"/>
            <a:ext cx="6242858" cy="26776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Every EPE Distance Education class must be funded as EPE  </a:t>
            </a: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algn="ctr"/>
            <a:r>
              <a:rPr lang="en-US" sz="2800" b="1" dirty="0">
                <a:solidFill>
                  <a:srgbClr val="C00000"/>
                </a:solidFill>
              </a:rPr>
              <a:t>These classes CANNOT be combined with WIOA or EPE Fast Track </a:t>
            </a: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50" y="3904632"/>
            <a:ext cx="7614459" cy="20856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3100646" y="4302549"/>
            <a:ext cx="1371601" cy="76477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2084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5019" y="346141"/>
            <a:ext cx="624285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Every ESL Distance Education teacher must have his/her own class code in ASISTS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5" y="1867076"/>
            <a:ext cx="5648325" cy="380047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477205" y="1764839"/>
            <a:ext cx="3499658" cy="76477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 rot="19992226">
            <a:off x="4980411" y="2582075"/>
            <a:ext cx="3253954" cy="3440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855527" y="1454727"/>
            <a:ext cx="3699164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ESL DE classes must be categorized as ES Instruction Type</a:t>
            </a:r>
          </a:p>
        </p:txBody>
      </p:sp>
      <p:sp>
        <p:nvSpPr>
          <p:cNvPr id="12" name="Left Arrow 11"/>
          <p:cNvSpPr/>
          <p:nvPr/>
        </p:nvSpPr>
        <p:spPr>
          <a:xfrm>
            <a:off x="4976863" y="4368117"/>
            <a:ext cx="3261050" cy="3440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971906" y="3738739"/>
            <a:ext cx="3233651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Format must be Distance Learning </a:t>
            </a:r>
          </a:p>
        </p:txBody>
      </p:sp>
    </p:spTree>
    <p:extLst>
      <p:ext uri="{BB962C8B-B14F-4D97-AF65-F5344CB8AC3E}">
        <p14:creationId xmlns:p14="http://schemas.microsoft.com/office/powerpoint/2010/main" val="4315236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5019" y="346141"/>
            <a:ext cx="624285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For every Distance Education class code in ASISTS the Special Program must be identified: </a:t>
            </a:r>
          </a:p>
        </p:txBody>
      </p:sp>
      <p:sp>
        <p:nvSpPr>
          <p:cNvPr id="12" name="Left Arrow 11"/>
          <p:cNvSpPr/>
          <p:nvPr/>
        </p:nvSpPr>
        <p:spPr>
          <a:xfrm rot="12856274">
            <a:off x="1541448" y="3909445"/>
            <a:ext cx="4109145" cy="3440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34" y="2018482"/>
            <a:ext cx="5941060" cy="11931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1302789" y="1850294"/>
            <a:ext cx="3499658" cy="76477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151" y="3299892"/>
            <a:ext cx="5696585" cy="321754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val 7"/>
          <p:cNvSpPr/>
          <p:nvPr/>
        </p:nvSpPr>
        <p:spPr>
          <a:xfrm>
            <a:off x="5390751" y="5119772"/>
            <a:ext cx="3499658" cy="47315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311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9834" y="647485"/>
            <a:ext cx="6242858" cy="26776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Every EPE Distance Education class must be funded as EPE  </a:t>
            </a: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algn="ctr"/>
            <a:r>
              <a:rPr lang="en-US" sz="2800" b="1" dirty="0">
                <a:solidFill>
                  <a:srgbClr val="C00000"/>
                </a:solidFill>
              </a:rPr>
              <a:t>These classes CANNOT be combined with WIOA or EPE Fast Track </a:t>
            </a: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50" y="3904632"/>
            <a:ext cx="7614459" cy="20856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3100646" y="4302549"/>
            <a:ext cx="1371601" cy="76477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2706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364" y="364061"/>
            <a:ext cx="10571998" cy="970450"/>
          </a:xfrm>
        </p:spPr>
        <p:txBody>
          <a:bodyPr/>
          <a:lstStyle/>
          <a:p>
            <a:r>
              <a:rPr lang="en-US" sz="6000" dirty="0">
                <a:solidFill>
                  <a:srgbClr val="002060"/>
                </a:solidFill>
              </a:rPr>
              <a:t>Setting Up Tutoring Classes: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84" y="2660073"/>
            <a:ext cx="5508006" cy="358598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729047" y="2751513"/>
            <a:ext cx="2335877" cy="6151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632065" y="4774276"/>
            <a:ext cx="2335877" cy="6151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791" y="2676699"/>
            <a:ext cx="5934075" cy="36195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25789" y="2751513"/>
            <a:ext cx="2335877" cy="6151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525788" y="4854633"/>
            <a:ext cx="2335877" cy="73429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28942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364" y="364061"/>
            <a:ext cx="10571998" cy="970450"/>
          </a:xfrm>
        </p:spPr>
        <p:txBody>
          <a:bodyPr/>
          <a:lstStyle/>
          <a:p>
            <a:r>
              <a:rPr lang="en-US" sz="6000" dirty="0">
                <a:solidFill>
                  <a:srgbClr val="002060"/>
                </a:solidFill>
              </a:rPr>
              <a:t>Setting Up Tutoring Classes: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084" y="2365057"/>
            <a:ext cx="5553075" cy="359092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305992" y="2365057"/>
            <a:ext cx="2335877" cy="6151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512424" y="4533206"/>
            <a:ext cx="2335877" cy="6151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7549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>
                <a:solidFill>
                  <a:srgbClr val="002060"/>
                </a:solidFill>
              </a:rPr>
              <a:t>Sample Attendance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0014" y="2665326"/>
            <a:ext cx="8404167" cy="576262"/>
          </a:xfrm>
        </p:spPr>
        <p:txBody>
          <a:bodyPr/>
          <a:lstStyle/>
          <a:p>
            <a:r>
              <a:rPr lang="en-US" sz="3200" b="1" dirty="0"/>
              <a:t>SMART or GRASP or ESL Distance Education Attendance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39" y="3379210"/>
            <a:ext cx="11574319" cy="28719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778059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>
                <a:solidFill>
                  <a:srgbClr val="002060"/>
                </a:solidFill>
              </a:rPr>
              <a:t>Sample Attendance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0014" y="2665326"/>
            <a:ext cx="8404167" cy="576262"/>
          </a:xfrm>
        </p:spPr>
        <p:txBody>
          <a:bodyPr/>
          <a:lstStyle/>
          <a:p>
            <a:r>
              <a:rPr lang="en-US" sz="3200" b="1" dirty="0"/>
              <a:t>SMART or GRASP or ESL Traditional Tutoring  Attendance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45" y="3470188"/>
            <a:ext cx="10507287" cy="802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44" y="4272742"/>
            <a:ext cx="10507287" cy="19036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59996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956" y="2555009"/>
            <a:ext cx="4546203" cy="3636963"/>
          </a:xfrm>
        </p:spPr>
      </p:pic>
    </p:spTree>
    <p:extLst>
      <p:ext uri="{BB962C8B-B14F-4D97-AF65-F5344CB8AC3E}">
        <p14:creationId xmlns:p14="http://schemas.microsoft.com/office/powerpoint/2010/main" val="1301029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53" y="522003"/>
            <a:ext cx="11974975" cy="970450"/>
          </a:xfrm>
        </p:spPr>
        <p:txBody>
          <a:bodyPr/>
          <a:lstStyle/>
          <a:p>
            <a:r>
              <a:rPr lang="en-US" sz="6000" dirty="0">
                <a:solidFill>
                  <a:srgbClr val="002060"/>
                </a:solidFill>
              </a:rPr>
              <a:t>New Policy on entrance criteria: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1980" y="2496607"/>
            <a:ext cx="5185873" cy="3638763"/>
          </a:xfrm>
        </p:spPr>
        <p:txBody>
          <a:bodyPr anchor="t"/>
          <a:lstStyle/>
          <a:p>
            <a:pPr marL="0" lvl="0" indent="0">
              <a:buNone/>
            </a:pPr>
            <a:r>
              <a:rPr lang="en-US" sz="5400" b="1" dirty="0"/>
              <a:t>ESL Distance Education</a:t>
            </a:r>
            <a:endParaRPr lang="en-US" sz="5400" dirty="0"/>
          </a:p>
          <a:p>
            <a:pPr lvl="0"/>
            <a:endParaRPr lang="en-US" dirty="0"/>
          </a:p>
          <a:p>
            <a:pPr marL="0" lvl="0" indent="0" algn="ctr">
              <a:buNone/>
            </a:pPr>
            <a:r>
              <a:rPr lang="en-US" sz="4000" dirty="0"/>
              <a:t>For ESL Students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2902" y="2222287"/>
            <a:ext cx="6483927" cy="423670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NRS Levels 3, 4, 5, and 6 </a:t>
            </a:r>
          </a:p>
          <a:p>
            <a:endParaRPr lang="en-US" sz="12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Teacher designs two week packets so students can learn independently at home</a:t>
            </a:r>
          </a:p>
          <a:p>
            <a:endParaRPr lang="en-US" sz="12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May or may not include online materials</a:t>
            </a:r>
          </a:p>
          <a:p>
            <a:endParaRPr lang="en-US" sz="11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Curricula and appropriate materials are determined by the program/teacher</a:t>
            </a:r>
          </a:p>
        </p:txBody>
      </p:sp>
    </p:spTree>
    <p:extLst>
      <p:ext uri="{BB962C8B-B14F-4D97-AF65-F5344CB8AC3E}">
        <p14:creationId xmlns:p14="http://schemas.microsoft.com/office/powerpoint/2010/main" val="3022294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</a:rPr>
              <a:t>ESL Distance 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131" y="2222287"/>
            <a:ext cx="11820698" cy="4444520"/>
          </a:xfrm>
        </p:spPr>
        <p:txBody>
          <a:bodyPr anchor="t">
            <a:noAutofit/>
          </a:bodyPr>
          <a:lstStyle/>
          <a:p>
            <a:r>
              <a:rPr lang="en-US" sz="2400" b="1" dirty="0"/>
              <a:t>Materials are at the discretion of the program and distance education teacher</a:t>
            </a:r>
          </a:p>
          <a:p>
            <a:endParaRPr lang="en-US" sz="1600" b="1" dirty="0"/>
          </a:p>
          <a:p>
            <a:r>
              <a:rPr lang="en-US" sz="2400" b="1" dirty="0"/>
              <a:t>Must be of NRS Level appropriateness </a:t>
            </a:r>
          </a:p>
          <a:p>
            <a:endParaRPr lang="en-US" sz="1100" b="1" dirty="0"/>
          </a:p>
          <a:p>
            <a:r>
              <a:rPr lang="en-US" sz="2400" b="1" dirty="0"/>
              <a:t>Online resources and lessons may be provided to students however we encourage that none will have a cost to the students</a:t>
            </a:r>
          </a:p>
          <a:p>
            <a:endParaRPr lang="en-US" sz="1100" b="1" dirty="0"/>
          </a:p>
          <a:p>
            <a:r>
              <a:rPr lang="en-US" sz="2400" b="1" dirty="0"/>
              <a:t>Instructional software may be used as assignments should the adult literacy program have availability and they are geared toward ESL learners </a:t>
            </a:r>
          </a:p>
          <a:p>
            <a:pPr marL="0" indent="0">
              <a:buNone/>
            </a:pP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913742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313" y="272621"/>
            <a:ext cx="11210204" cy="970450"/>
          </a:xfrm>
        </p:spPr>
        <p:txBody>
          <a:bodyPr/>
          <a:lstStyle/>
          <a:p>
            <a:r>
              <a:rPr lang="en-US" sz="4400" dirty="0">
                <a:solidFill>
                  <a:srgbClr val="002060"/>
                </a:solidFill>
              </a:rPr>
              <a:t>In all 3 EPE Distance Education Programs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t">
            <a:normAutofit/>
          </a:bodyPr>
          <a:lstStyle/>
          <a:p>
            <a:r>
              <a:rPr lang="en-US" sz="2400" b="1" dirty="0"/>
              <a:t>Distance Education is provided through a two week packet program</a:t>
            </a:r>
          </a:p>
          <a:p>
            <a:endParaRPr lang="en-US" sz="2400" b="1" dirty="0"/>
          </a:p>
          <a:p>
            <a:r>
              <a:rPr lang="en-US" sz="2400" b="1" dirty="0"/>
              <a:t>Teacher/program determines the curricula being used</a:t>
            </a:r>
          </a:p>
          <a:p>
            <a:endParaRPr lang="en-US" sz="24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774600" cy="3638764"/>
          </a:xfrm>
        </p:spPr>
        <p:txBody>
          <a:bodyPr anchor="t">
            <a:noAutofit/>
          </a:bodyPr>
          <a:lstStyle/>
          <a:p>
            <a:pPr lvl="0"/>
            <a:r>
              <a:rPr lang="en-US" sz="2400" b="1" dirty="0"/>
              <a:t>Students get a packet with two weeks’ worth of academic work, they take it home, work on it when they can... and return the packet when they are finished</a:t>
            </a:r>
          </a:p>
          <a:p>
            <a:pPr lvl="0"/>
            <a:endParaRPr lang="en-US" sz="2400" b="1" dirty="0"/>
          </a:p>
          <a:p>
            <a:pPr lvl="0"/>
            <a:r>
              <a:rPr lang="en-US" sz="2400" b="1" dirty="0"/>
              <a:t>When they finish a packet and return it for correcting, there is another packet waiting for them to take home for the </a:t>
            </a:r>
            <a:r>
              <a:rPr lang="en-US" sz="2400" b="1" i="1" dirty="0"/>
              <a:t>next</a:t>
            </a:r>
            <a:r>
              <a:rPr lang="en-US" sz="2400" b="1" dirty="0"/>
              <a:t> two weeks </a:t>
            </a:r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812800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75135FAD2BC74C88E228E062637238" ma:contentTypeVersion="10" ma:contentTypeDescription="Create a new document." ma:contentTypeScope="" ma:versionID="49da573669e624c0c546e444e16645a9">
  <xsd:schema xmlns:xsd="http://www.w3.org/2001/XMLSchema" xmlns:xs="http://www.w3.org/2001/XMLSchema" xmlns:p="http://schemas.microsoft.com/office/2006/metadata/properties" xmlns:ns2="acb5ff93-2d34-44c8-ac27-a38f58163782" xmlns:ns3="fe5017c9-eb05-4bcd-9f33-684ea2afb11b" targetNamespace="http://schemas.microsoft.com/office/2006/metadata/properties" ma:root="true" ma:fieldsID="f42595f9760a2327a312d02041950d20" ns2:_="" ns3:_="">
    <xsd:import namespace="acb5ff93-2d34-44c8-ac27-a38f58163782"/>
    <xsd:import namespace="fe5017c9-eb05-4bcd-9f33-684ea2afb1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b5ff93-2d34-44c8-ac27-a38f581637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bf6e8b6-b229-40d3-876c-2e0e9e84bb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5017c9-eb05-4bcd-9f33-684ea2afb11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23492d2-bbcd-4f59-85f7-7ece16dbe76a}" ma:internalName="TaxCatchAll" ma:showField="CatchAllData" ma:web="fe5017c9-eb05-4bcd-9f33-684ea2afb11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cb5ff93-2d34-44c8-ac27-a38f58163782">
      <Terms xmlns="http://schemas.microsoft.com/office/infopath/2007/PartnerControls"/>
    </lcf76f155ced4ddcb4097134ff3c332f>
    <TaxCatchAll xmlns="fe5017c9-eb05-4bcd-9f33-684ea2afb11b" xsi:nil="true"/>
  </documentManagement>
</p:properties>
</file>

<file path=customXml/itemProps1.xml><?xml version="1.0" encoding="utf-8"?>
<ds:datastoreItem xmlns:ds="http://schemas.openxmlformats.org/officeDocument/2006/customXml" ds:itemID="{EE45B787-3C8D-42BD-9281-F9D50406F1AF}"/>
</file>

<file path=customXml/itemProps2.xml><?xml version="1.0" encoding="utf-8"?>
<ds:datastoreItem xmlns:ds="http://schemas.openxmlformats.org/officeDocument/2006/customXml" ds:itemID="{182B5F43-290E-4F68-BA5A-CD5A81E28F8A}"/>
</file>

<file path=customXml/itemProps3.xml><?xml version="1.0" encoding="utf-8"?>
<ds:datastoreItem xmlns:ds="http://schemas.openxmlformats.org/officeDocument/2006/customXml" ds:itemID="{30722B44-0D24-4324-93A5-17676D4CE89D}"/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1132</TotalTime>
  <Words>2133</Words>
  <Application>Microsoft Office PowerPoint</Application>
  <PresentationFormat>Widescreen</PresentationFormat>
  <Paragraphs>312</Paragraphs>
  <Slides>69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4" baseType="lpstr">
      <vt:lpstr>Arial</vt:lpstr>
      <vt:lpstr>Century Gothic</vt:lpstr>
      <vt:lpstr>Wingdings</vt:lpstr>
      <vt:lpstr>Wingdings 2</vt:lpstr>
      <vt:lpstr>Quotable</vt:lpstr>
      <vt:lpstr>EPE Distance Education Training</vt:lpstr>
      <vt:lpstr>Let’s begin by reviewing NYS EPE policy for Distance Education Programming </vt:lpstr>
      <vt:lpstr>New Policy on entrance criteria: </vt:lpstr>
      <vt:lpstr>New Policy on entrance criteria: </vt:lpstr>
      <vt:lpstr>GRASP &amp; SMART</vt:lpstr>
      <vt:lpstr>GRASP &amp; SMART</vt:lpstr>
      <vt:lpstr>New Policy on entrance criteria: </vt:lpstr>
      <vt:lpstr>ESL Distance Education</vt:lpstr>
      <vt:lpstr>In all 3 EPE Distance Education Programs</vt:lpstr>
      <vt:lpstr> Student Eligibility:   </vt:lpstr>
      <vt:lpstr> Student Eligibility:   </vt:lpstr>
      <vt:lpstr>Student Eligibility:</vt:lpstr>
      <vt:lpstr>Intake, Orientation, and Assessment</vt:lpstr>
      <vt:lpstr>Intake</vt:lpstr>
      <vt:lpstr>Intake</vt:lpstr>
      <vt:lpstr>Intake</vt:lpstr>
      <vt:lpstr>Intake</vt:lpstr>
      <vt:lpstr>Intake</vt:lpstr>
      <vt:lpstr>Orientation</vt:lpstr>
      <vt:lpstr>Student Agreement</vt:lpstr>
      <vt:lpstr>Student Agreement</vt:lpstr>
      <vt:lpstr>Student Agreement</vt:lpstr>
      <vt:lpstr>PowerPoint Presentation</vt:lpstr>
      <vt:lpstr>PowerPoint Presentation</vt:lpstr>
      <vt:lpstr>Construction of the  Two Week Packets</vt:lpstr>
      <vt:lpstr>Required Documents: </vt:lpstr>
      <vt:lpstr>Reminder:</vt:lpstr>
      <vt:lpstr>Student Work  Time Record </vt:lpstr>
      <vt:lpstr>Student Work Time Record </vt:lpstr>
      <vt:lpstr>Student Work Time Record </vt:lpstr>
      <vt:lpstr>Student   Packet Assignments</vt:lpstr>
      <vt:lpstr>Student Packet Assignments</vt:lpstr>
      <vt:lpstr>Student Packet Assignments</vt:lpstr>
      <vt:lpstr>Teacher  Assignment Monthly Log</vt:lpstr>
      <vt:lpstr>Teacher  Assignment Monthly Log</vt:lpstr>
      <vt:lpstr>Teacher  Assignment Monthly Log</vt:lpstr>
      <vt:lpstr>Packets can be:</vt:lpstr>
      <vt:lpstr>Packets can be:</vt:lpstr>
      <vt:lpstr>Instructor Responsibilities:</vt:lpstr>
      <vt:lpstr>Instructor Responsibilities:</vt:lpstr>
      <vt:lpstr>Motivation and Retention</vt:lpstr>
      <vt:lpstr>Tutoring Expectations</vt:lpstr>
      <vt:lpstr>Providing tutoring options to students  is a mandatory element in  EPE Distance Education programming</vt:lpstr>
      <vt:lpstr>Tutoring</vt:lpstr>
      <vt:lpstr>Tutoring</vt:lpstr>
      <vt:lpstr>Staff requirements:</vt:lpstr>
      <vt:lpstr>Keeping Your EPE Distance Education Program NRS Compliant &amp; Accountable</vt:lpstr>
      <vt:lpstr>Accountability Reminders:</vt:lpstr>
      <vt:lpstr>Accountability Reminders:</vt:lpstr>
      <vt:lpstr>Accountability Reminders:</vt:lpstr>
      <vt:lpstr>Collecting and Recording Attendance in ASISTS</vt:lpstr>
      <vt:lpstr>PowerPoint Presentation</vt:lpstr>
      <vt:lpstr>PowerPoint Presentation</vt:lpstr>
      <vt:lpstr>PowerPoint Presentation</vt:lpstr>
      <vt:lpstr>Creating EPE Distance Education Classes in ASISTS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Setting Up Tutoring Classes: </vt:lpstr>
      <vt:lpstr>Setting Up Tutoring Classes: </vt:lpstr>
      <vt:lpstr>Sample Attendance</vt:lpstr>
      <vt:lpstr>Sample Attendance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EPE Distance Education Programs</dc:title>
  <dc:creator>Rosemary Matt</dc:creator>
  <cp:lastModifiedBy>Hughes-Jones, Sabina</cp:lastModifiedBy>
  <cp:revision>99</cp:revision>
  <cp:lastPrinted>2021-09-15T16:59:54Z</cp:lastPrinted>
  <dcterms:created xsi:type="dcterms:W3CDTF">2021-09-07T00:57:09Z</dcterms:created>
  <dcterms:modified xsi:type="dcterms:W3CDTF">2026-07-15T13:02:03Z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0x0101008575135FAD2BC74C88E228E062637238</vt:lpwstr>
  </property>
</Properties>
</file>